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Montserrat"/>
      <p:regular r:id="rId20"/>
      <p:bold r:id="rId21"/>
      <p:italic r:id="rId22"/>
      <p:boldItalic r:id="rId23"/>
    </p:embeddedFont>
    <p:embeddedFont>
      <p:font typeface="Montserrat Medium"/>
      <p:regular r:id="rId24"/>
      <p:bold r:id="rId25"/>
      <p:italic r:id="rId26"/>
      <p:boldItalic r:id="rId27"/>
    </p:embeddedFont>
    <p:embeddedFont>
      <p:font typeface="Montserrat ExtraLight"/>
      <p:regular r:id="rId28"/>
      <p:bold r:id="rId29"/>
      <p:italic r:id="rId30"/>
      <p:boldItalic r:id="rId31"/>
    </p:embeddedFont>
    <p:embeddedFont>
      <p:font typeface="Montserrat ExtraBold"/>
      <p:bold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MontserratMedium-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Medium-italic.fntdata"/><Relationship Id="rId25" Type="http://schemas.openxmlformats.org/officeDocument/2006/relationships/font" Target="fonts/MontserratMedium-bold.fntdata"/><Relationship Id="rId28" Type="http://schemas.openxmlformats.org/officeDocument/2006/relationships/font" Target="fonts/MontserratExtraLight-regular.fntdata"/><Relationship Id="rId27" Type="http://schemas.openxmlformats.org/officeDocument/2006/relationships/font" Target="fonts/MontserratMedium-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ExtraLigh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ExtraLight-boldItalic.fntdata"/><Relationship Id="rId30" Type="http://schemas.openxmlformats.org/officeDocument/2006/relationships/font" Target="fonts/MontserratExtraLight-italic.fntdata"/><Relationship Id="rId11" Type="http://schemas.openxmlformats.org/officeDocument/2006/relationships/slide" Target="slides/slide7.xml"/><Relationship Id="rId33" Type="http://schemas.openxmlformats.org/officeDocument/2006/relationships/font" Target="fonts/MontserratExtraBold-boldItalic.fntdata"/><Relationship Id="rId10" Type="http://schemas.openxmlformats.org/officeDocument/2006/relationships/slide" Target="slides/slide6.xml"/><Relationship Id="rId32" Type="http://schemas.openxmlformats.org/officeDocument/2006/relationships/font" Target="fonts/MontserratExtraBold-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1F1F1F"/>
              </a:buClr>
              <a:buSzPts val="1200"/>
              <a:buChar char="-"/>
            </a:pPr>
            <a:r>
              <a:rPr lang="en" sz="1200">
                <a:solidFill>
                  <a:srgbClr val="1F1F1F"/>
                </a:solidFill>
                <a:highlight>
                  <a:srgbClr val="FFFFFF"/>
                </a:highlight>
              </a:rPr>
              <a:t>Hello everyone, w</a:t>
            </a:r>
            <a:r>
              <a:rPr lang="en" sz="1200">
                <a:solidFill>
                  <a:srgbClr val="1F1F1F"/>
                </a:solidFill>
                <a:highlight>
                  <a:srgbClr val="FFFFFF"/>
                </a:highlight>
              </a:rPr>
              <a:t>elcome to Recommend A Game 3000!  </a:t>
            </a:r>
            <a:endParaRPr sz="1200">
              <a:solidFill>
                <a:srgbClr val="1F1F1F"/>
              </a:solidFill>
              <a:highlight>
                <a:srgbClr val="FFFFFF"/>
              </a:highlight>
            </a:endParaRPr>
          </a:p>
          <a:p>
            <a:pPr indent="0" lvl="0" marL="0" rtl="0" algn="l">
              <a:spcBef>
                <a:spcPts val="0"/>
              </a:spcBef>
              <a:spcAft>
                <a:spcPts val="0"/>
              </a:spcAft>
              <a:buClr>
                <a:schemeClr val="dk1"/>
              </a:buClr>
              <a:buSzPts val="1100"/>
              <a:buFont typeface="Arial"/>
              <a:buNone/>
            </a:pPr>
            <a:r>
              <a:t/>
            </a:r>
            <a:endParaRPr sz="1200">
              <a:solidFill>
                <a:srgbClr val="1F1F1F"/>
              </a:solidFill>
              <a:highlight>
                <a:srgbClr val="FFFFFF"/>
              </a:highlight>
            </a:endParaRPr>
          </a:p>
          <a:p>
            <a:pPr indent="-304800" lvl="0" marL="457200" rtl="0" algn="l">
              <a:spcBef>
                <a:spcPts val="0"/>
              </a:spcBef>
              <a:spcAft>
                <a:spcPts val="0"/>
              </a:spcAft>
              <a:buClr>
                <a:srgbClr val="1F1F1F"/>
              </a:buClr>
              <a:buSzPts val="1200"/>
              <a:buChar char="-"/>
            </a:pPr>
            <a:r>
              <a:rPr lang="en" sz="1200">
                <a:solidFill>
                  <a:srgbClr val="1F1F1F"/>
                </a:solidFill>
                <a:highlight>
                  <a:srgbClr val="FFFFFF"/>
                </a:highlight>
              </a:rPr>
              <a:t>Do you ever feel overwhelmed by the number of video games out there? Our project aims to solve that problem. Using advanced data analysis, clustering, and personalized ranking, we'll help you discover your next favorite game with just a few simple inputs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ce17669dd4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ce17669dd4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wanted to improve the </a:t>
            </a:r>
            <a:r>
              <a:rPr lang="en"/>
              <a:t>system</a:t>
            </a:r>
            <a:r>
              <a:rPr lang="en"/>
              <a:t> by adding ranking to the equation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used Hacker News ranking algorithm formula and replaced the variables according to the dataset.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ce17669dd4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ce17669dd4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our new game recommendation web app!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-Enter your name and a game you like for personalized suggestions</a:t>
            </a:r>
            <a:br>
              <a:rPr lang="en"/>
            </a:br>
            <a:br>
              <a:rPr lang="en"/>
            </a:b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ce17669dd4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ce17669dd4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search the already processed clustered dataset for games</a:t>
            </a:r>
            <a:endParaRPr/>
          </a:p>
          <a:p>
            <a:pPr indent="-298450" lvl="0" marL="457200" rtl="0" algn="l">
              <a:spcBef>
                <a:spcPts val="0"/>
              </a:spcBef>
              <a:spcAft>
                <a:spcPts val="0"/>
              </a:spcAft>
              <a:buSzPts val="1100"/>
              <a:buChar char="-"/>
            </a:pPr>
            <a:r>
              <a:rPr lang="en"/>
              <a:t>The user can select one game from the list and click “Get suggestion”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ce17669dd4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ce17669dd4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application finds games within the same cluster and selects the top ranking games from which one is selected randomly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7975" lvl="0" marL="457200" rtl="0" algn="l">
              <a:lnSpc>
                <a:spcPct val="125000"/>
              </a:lnSpc>
              <a:spcBef>
                <a:spcPts val="0"/>
              </a:spcBef>
              <a:spcAft>
                <a:spcPts val="0"/>
              </a:spcAft>
              <a:buClr>
                <a:schemeClr val="dk1"/>
              </a:buClr>
              <a:buSzPts val="1250"/>
              <a:buFont typeface="Montserrat"/>
              <a:buChar char="●"/>
            </a:pPr>
            <a:r>
              <a:t/>
            </a:r>
            <a:endParaRPr b="1" sz="1250">
              <a:solidFill>
                <a:schemeClr val="dk1"/>
              </a:solidFill>
              <a:latin typeface="Montserrat"/>
              <a:ea typeface="Montserrat"/>
              <a:cs typeface="Montserrat"/>
              <a:sym typeface="Montserra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ce17669dd4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ce17669dd4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7975" lvl="0" marL="457200" rtl="0" algn="l">
              <a:lnSpc>
                <a:spcPct val="125000"/>
              </a:lnSpc>
              <a:spcBef>
                <a:spcPts val="0"/>
              </a:spcBef>
              <a:spcAft>
                <a:spcPts val="0"/>
              </a:spcAft>
              <a:buClr>
                <a:schemeClr val="dk1"/>
              </a:buClr>
              <a:buSzPts val="1250"/>
              <a:buFont typeface="Montserrat"/>
              <a:buChar char="●"/>
            </a:pPr>
            <a:r>
              <a:t/>
            </a:r>
            <a:endParaRPr b="1" sz="1250">
              <a:solidFill>
                <a:schemeClr val="dk1"/>
              </a:solidFill>
              <a:latin typeface="Montserrat"/>
              <a:ea typeface="Montserrat"/>
              <a:cs typeface="Montserrat"/>
              <a:sym typeface="Montserra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My name is Pabel Nunez Landestoy</a:t>
            </a:r>
            <a:endParaRPr/>
          </a:p>
          <a:p>
            <a:pPr indent="-298450" lvl="0" marL="457200" rtl="0" algn="l">
              <a:spcBef>
                <a:spcPts val="0"/>
              </a:spcBef>
              <a:spcAft>
                <a:spcPts val="0"/>
              </a:spcAft>
              <a:buSzPts val="1100"/>
              <a:buChar char="-"/>
            </a:pPr>
            <a:r>
              <a:rPr lang="en"/>
              <a:t>Today we will explore </a:t>
            </a:r>
            <a:r>
              <a:rPr lang="en"/>
              <a:t>how we built a data-driven game recommendation system!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cde474e8c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cde474e8c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this presentation we will talk about data gathering, cleaning, formatting, analysis, clustering and implementation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de474e8c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cde474e8c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
            </a:r>
            <a:r>
              <a:rPr b="1" lang="en">
                <a:solidFill>
                  <a:schemeClr val="accent3"/>
                </a:solidFill>
              </a:rPr>
              <a:t>CLICK</a:t>
            </a:r>
            <a:r>
              <a:rPr lang="en">
                <a:solidFill>
                  <a:schemeClr val="dk1"/>
                </a:solidFill>
              </a:rPr>
              <a:t>**</a:t>
            </a:r>
            <a:endParaRPr/>
          </a:p>
          <a:p>
            <a:pPr indent="0" lvl="0" marL="0" rtl="0" algn="l">
              <a:spcBef>
                <a:spcPts val="0"/>
              </a:spcBef>
              <a:spcAft>
                <a:spcPts val="0"/>
              </a:spcAft>
              <a:buNone/>
            </a:pPr>
            <a:r>
              <a:rPr lang="en"/>
              <a:t>To create the dataset w</a:t>
            </a:r>
            <a:r>
              <a:rPr lang="en"/>
              <a:t>e harnessed the RAWG API using Python's 'requests' library.</a:t>
            </a:r>
            <a:endParaRPr/>
          </a:p>
          <a:p>
            <a:pPr indent="0" lvl="0" marL="0" rtl="0" algn="l">
              <a:spcBef>
                <a:spcPts val="0"/>
              </a:spcBef>
              <a:spcAft>
                <a:spcPts val="0"/>
              </a:spcAft>
              <a:buNone/>
            </a:pPr>
            <a:r>
              <a:rPr lang="en"/>
              <a:t>**</a:t>
            </a:r>
            <a:r>
              <a:rPr b="1" lang="en">
                <a:solidFill>
                  <a:schemeClr val="accent3"/>
                </a:solidFill>
              </a:rPr>
              <a:t>CLICK</a:t>
            </a:r>
            <a:r>
              <a:rPr lang="en"/>
              <a:t>** Until orange arrow shows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of the complications was with the API limitations with 20 record max per request and server errors.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this situation we implemented a strategic list-based system to track the last successful API request. This enabled us to pick up exactly where we left off in case of errors.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ensure accurate recommendations, we cleaned and formatted our raw dataset. </a:t>
            </a:r>
            <a:endParaRPr/>
          </a:p>
          <a:p>
            <a:pPr indent="0" lvl="0" marL="0" rtl="0" algn="l">
              <a:spcBef>
                <a:spcPts val="0"/>
              </a:spcBef>
              <a:spcAft>
                <a:spcPts val="0"/>
              </a:spcAft>
              <a:buNone/>
            </a:pPr>
            <a:r>
              <a:rPr lang="en"/>
              <a:t>This process involved untangling nested data across multiple columns, resulting in a higher-quality dataset with over 15,000 games ready for analysis.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1250">
                <a:solidFill>
                  <a:schemeClr val="dk1"/>
                </a:solidFill>
                <a:latin typeface="Montserrat"/>
                <a:ea typeface="Montserrat"/>
                <a:cs typeface="Montserrat"/>
                <a:sym typeface="Montserrat"/>
              </a:rPr>
              <a:t>For Data clustering w</a:t>
            </a:r>
            <a:r>
              <a:rPr b="1" lang="en" sz="1250">
                <a:solidFill>
                  <a:schemeClr val="dk1"/>
                </a:solidFill>
                <a:latin typeface="Montserrat"/>
                <a:ea typeface="Montserrat"/>
                <a:cs typeface="Montserrat"/>
                <a:sym typeface="Montserrat"/>
              </a:rPr>
              <a:t>e tested multiple clustering solutions like KMEANS, DBSCAN and AgglomerativeClustering.</a:t>
            </a:r>
            <a:endParaRPr b="1" sz="1250">
              <a:solidFill>
                <a:schemeClr val="dk1"/>
              </a:solidFill>
              <a:latin typeface="Montserrat"/>
              <a:ea typeface="Montserrat"/>
              <a:cs typeface="Montserrat"/>
              <a:sym typeface="Montserrat"/>
            </a:endParaRPr>
          </a:p>
          <a:p>
            <a:pPr indent="0" lvl="0" marL="0" rtl="0" algn="l">
              <a:lnSpc>
                <a:spcPct val="125000"/>
              </a:lnSpc>
              <a:spcBef>
                <a:spcPts val="0"/>
              </a:spcBef>
              <a:spcAft>
                <a:spcPts val="0"/>
              </a:spcAft>
              <a:buNone/>
            </a:pPr>
            <a:r>
              <a:t/>
            </a:r>
            <a:endParaRPr b="1" sz="1250">
              <a:solidFill>
                <a:schemeClr val="dk1"/>
              </a:solidFill>
              <a:latin typeface="Montserrat"/>
              <a:ea typeface="Montserrat"/>
              <a:cs typeface="Montserrat"/>
              <a:sym typeface="Montserrat"/>
            </a:endParaRPr>
          </a:p>
          <a:p>
            <a:pPr indent="0" lvl="0" marL="0" rtl="0" algn="l">
              <a:lnSpc>
                <a:spcPct val="125000"/>
              </a:lnSpc>
              <a:spcBef>
                <a:spcPts val="0"/>
              </a:spcBef>
              <a:spcAft>
                <a:spcPts val="0"/>
              </a:spcAft>
              <a:buNone/>
            </a:pPr>
            <a:r>
              <a:rPr b="1" lang="en" sz="1250">
                <a:solidFill>
                  <a:schemeClr val="dk1"/>
                </a:solidFill>
                <a:latin typeface="Montserrat"/>
                <a:ea typeface="Montserrat"/>
                <a:cs typeface="Montserrat"/>
                <a:sym typeface="Montserrat"/>
              </a:rPr>
              <a:t>*****</a:t>
            </a:r>
            <a:r>
              <a:rPr b="1" lang="en" sz="1250">
                <a:solidFill>
                  <a:schemeClr val="accent3"/>
                </a:solidFill>
                <a:latin typeface="Montserrat"/>
                <a:ea typeface="Montserrat"/>
                <a:cs typeface="Montserrat"/>
                <a:sym typeface="Montserrat"/>
              </a:rPr>
              <a:t>CLICK</a:t>
            </a:r>
            <a:r>
              <a:rPr b="1" lang="en" sz="1250">
                <a:solidFill>
                  <a:schemeClr val="dk1"/>
                </a:solidFill>
                <a:latin typeface="Montserrat"/>
                <a:ea typeface="Montserrat"/>
                <a:cs typeface="Montserrat"/>
                <a:sym typeface="Montserrat"/>
              </a:rPr>
              <a:t>*****</a:t>
            </a:r>
            <a:endParaRPr b="1" sz="1250">
              <a:solidFill>
                <a:schemeClr val="dk1"/>
              </a:solidFill>
              <a:latin typeface="Montserrat"/>
              <a:ea typeface="Montserrat"/>
              <a:cs typeface="Montserrat"/>
              <a:sym typeface="Montserrat"/>
            </a:endParaRPr>
          </a:p>
          <a:p>
            <a:pPr indent="-307975" lvl="0" marL="457200" rtl="0" algn="l">
              <a:lnSpc>
                <a:spcPct val="125000"/>
              </a:lnSpc>
              <a:spcBef>
                <a:spcPts val="0"/>
              </a:spcBef>
              <a:spcAft>
                <a:spcPts val="0"/>
              </a:spcAft>
              <a:buClr>
                <a:schemeClr val="dk1"/>
              </a:buClr>
              <a:buSzPts val="1250"/>
              <a:buFont typeface="Montserrat"/>
              <a:buChar char="-"/>
            </a:pPr>
            <a:r>
              <a:rPr b="1" lang="en" sz="1250">
                <a:solidFill>
                  <a:schemeClr val="dk1"/>
                </a:solidFill>
                <a:latin typeface="Montserrat"/>
                <a:ea typeface="Montserrat"/>
                <a:cs typeface="Montserrat"/>
                <a:sym typeface="Montserrat"/>
              </a:rPr>
              <a:t>Lest start with KMEANS:</a:t>
            </a:r>
            <a:endParaRPr b="1" sz="1250">
              <a:solidFill>
                <a:schemeClr val="dk1"/>
              </a:solidFill>
              <a:latin typeface="Montserrat"/>
              <a:ea typeface="Montserrat"/>
              <a:cs typeface="Montserrat"/>
              <a:sym typeface="Montserrat"/>
            </a:endParaRPr>
          </a:p>
          <a:p>
            <a:pPr indent="-307975" lvl="1" marL="914400" rtl="0" algn="l">
              <a:lnSpc>
                <a:spcPct val="125000"/>
              </a:lnSpc>
              <a:spcBef>
                <a:spcPts val="0"/>
              </a:spcBef>
              <a:spcAft>
                <a:spcPts val="0"/>
              </a:spcAft>
              <a:buClr>
                <a:schemeClr val="dk1"/>
              </a:buClr>
              <a:buSzPts val="1250"/>
              <a:buFont typeface="Montserrat"/>
              <a:buChar char="-"/>
            </a:pPr>
            <a:r>
              <a:rPr b="1" lang="en" sz="1250">
                <a:solidFill>
                  <a:schemeClr val="dk1"/>
                </a:solidFill>
                <a:latin typeface="Montserrat"/>
                <a:ea typeface="Montserrat"/>
                <a:cs typeface="Montserrat"/>
                <a:sym typeface="Montserrat"/>
              </a:rPr>
              <a:t>First we scaled the numeric data using StandardScaler and then we continued to visualize how the inertia behaves across multiple clusters scenarios.</a:t>
            </a:r>
            <a:br>
              <a:rPr b="1" lang="en" sz="1250">
                <a:solidFill>
                  <a:schemeClr val="dk1"/>
                </a:solidFill>
                <a:latin typeface="Montserrat"/>
                <a:ea typeface="Montserrat"/>
                <a:cs typeface="Montserrat"/>
                <a:sym typeface="Montserrat"/>
              </a:rPr>
            </a:br>
            <a:r>
              <a:rPr b="1" lang="en" sz="1250">
                <a:solidFill>
                  <a:schemeClr val="dk1"/>
                </a:solidFill>
                <a:latin typeface="Montserrat"/>
                <a:ea typeface="Montserrat"/>
                <a:cs typeface="Montserrat"/>
                <a:sym typeface="Montserrat"/>
              </a:rPr>
              <a:t>*****</a:t>
            </a:r>
            <a:r>
              <a:rPr b="1" lang="en" sz="1250">
                <a:solidFill>
                  <a:schemeClr val="accent3"/>
                </a:solidFill>
                <a:latin typeface="Montserrat"/>
                <a:ea typeface="Montserrat"/>
                <a:cs typeface="Montserrat"/>
                <a:sym typeface="Montserrat"/>
              </a:rPr>
              <a:t>CLICK</a:t>
            </a:r>
            <a:r>
              <a:rPr b="1" lang="en" sz="1250">
                <a:solidFill>
                  <a:schemeClr val="dk1"/>
                </a:solidFill>
                <a:latin typeface="Montserrat"/>
                <a:ea typeface="Montserrat"/>
                <a:cs typeface="Montserrat"/>
                <a:sym typeface="Montserrat"/>
              </a:rPr>
              <a:t>*****</a:t>
            </a:r>
            <a:endParaRPr b="1" sz="1250">
              <a:solidFill>
                <a:schemeClr val="dk1"/>
              </a:solidFill>
              <a:latin typeface="Montserrat"/>
              <a:ea typeface="Montserrat"/>
              <a:cs typeface="Montserrat"/>
              <a:sym typeface="Montserrat"/>
            </a:endParaRPr>
          </a:p>
          <a:p>
            <a:pPr indent="-307975" lvl="1" marL="914400" rtl="0" algn="l">
              <a:lnSpc>
                <a:spcPct val="125000"/>
              </a:lnSpc>
              <a:spcBef>
                <a:spcPts val="0"/>
              </a:spcBef>
              <a:spcAft>
                <a:spcPts val="0"/>
              </a:spcAft>
              <a:buClr>
                <a:schemeClr val="dk1"/>
              </a:buClr>
              <a:buSzPts val="1250"/>
              <a:buFont typeface="Montserrat"/>
              <a:buChar char="-"/>
            </a:pPr>
            <a:r>
              <a:rPr b="1" lang="en" sz="1250">
                <a:solidFill>
                  <a:schemeClr val="dk1"/>
                </a:solidFill>
                <a:latin typeface="Montserrat"/>
                <a:ea typeface="Montserrat"/>
                <a:cs typeface="Montserrat"/>
                <a:sym typeface="Montserrat"/>
              </a:rPr>
              <a:t>After analysing the inertia and distortion values a good candidate is </a:t>
            </a:r>
            <a:r>
              <a:rPr b="1" lang="en" sz="1250">
                <a:solidFill>
                  <a:srgbClr val="FF0000"/>
                </a:solidFill>
                <a:latin typeface="Montserrat"/>
                <a:ea typeface="Montserrat"/>
                <a:cs typeface="Montserrat"/>
                <a:sym typeface="Montserrat"/>
              </a:rPr>
              <a:t>7</a:t>
            </a:r>
            <a:endParaRPr b="1" sz="1250">
              <a:solidFill>
                <a:srgbClr val="FF0000"/>
              </a:solidFill>
              <a:latin typeface="Montserrat"/>
              <a:ea typeface="Montserrat"/>
              <a:cs typeface="Montserrat"/>
              <a:sym typeface="Montserrat"/>
            </a:endParaRPr>
          </a:p>
          <a:p>
            <a:pPr indent="-307975" lvl="1" marL="914400" rtl="0" algn="l">
              <a:lnSpc>
                <a:spcPct val="125000"/>
              </a:lnSpc>
              <a:spcBef>
                <a:spcPts val="0"/>
              </a:spcBef>
              <a:spcAft>
                <a:spcPts val="0"/>
              </a:spcAft>
              <a:buClr>
                <a:srgbClr val="FF0000"/>
              </a:buClr>
              <a:buSzPts val="1250"/>
              <a:buFont typeface="Montserrat"/>
              <a:buChar char="-"/>
            </a:pPr>
            <a:r>
              <a:rPr b="1" lang="en" sz="1250">
                <a:solidFill>
                  <a:schemeClr val="dk1"/>
                </a:solidFill>
                <a:latin typeface="Montserrat"/>
                <a:ea typeface="Montserrat"/>
                <a:cs typeface="Montserrat"/>
                <a:sym typeface="Montserrat"/>
              </a:rPr>
              <a:t>*****</a:t>
            </a:r>
            <a:r>
              <a:rPr b="1" lang="en" sz="1250">
                <a:solidFill>
                  <a:schemeClr val="accent3"/>
                </a:solidFill>
                <a:latin typeface="Montserrat"/>
                <a:ea typeface="Montserrat"/>
                <a:cs typeface="Montserrat"/>
                <a:sym typeface="Montserrat"/>
              </a:rPr>
              <a:t>CLICK</a:t>
            </a:r>
            <a:r>
              <a:rPr b="1" lang="en" sz="1250">
                <a:solidFill>
                  <a:schemeClr val="dk1"/>
                </a:solidFill>
                <a:latin typeface="Montserrat"/>
                <a:ea typeface="Montserrat"/>
                <a:cs typeface="Montserrat"/>
                <a:sym typeface="Montserrat"/>
              </a:rPr>
              <a:t>*****</a:t>
            </a:r>
            <a:endParaRPr b="1" sz="1250">
              <a:solidFill>
                <a:schemeClr val="dk1"/>
              </a:solidFill>
              <a:latin typeface="Montserrat"/>
              <a:ea typeface="Montserrat"/>
              <a:cs typeface="Montserrat"/>
              <a:sym typeface="Montserrat"/>
            </a:endParaRPr>
          </a:p>
          <a:p>
            <a:pPr indent="-307975" lvl="1" marL="914400" rtl="0" algn="l">
              <a:lnSpc>
                <a:spcPct val="125000"/>
              </a:lnSpc>
              <a:spcBef>
                <a:spcPts val="0"/>
              </a:spcBef>
              <a:spcAft>
                <a:spcPts val="0"/>
              </a:spcAft>
              <a:buClr>
                <a:schemeClr val="dk1"/>
              </a:buClr>
              <a:buSzPts val="1250"/>
              <a:buFont typeface="Montserrat"/>
              <a:buChar char="-"/>
            </a:pPr>
            <a:r>
              <a:rPr b="1" lang="en" sz="1250">
                <a:solidFill>
                  <a:schemeClr val="dk1"/>
                </a:solidFill>
                <a:latin typeface="Montserrat"/>
                <a:ea typeface="Montserrat"/>
                <a:cs typeface="Montserrat"/>
                <a:sym typeface="Montserrat"/>
              </a:rPr>
              <a:t>*****</a:t>
            </a:r>
            <a:r>
              <a:rPr b="1" lang="en" sz="1250">
                <a:solidFill>
                  <a:schemeClr val="accent3"/>
                </a:solidFill>
                <a:latin typeface="Montserrat"/>
                <a:ea typeface="Montserrat"/>
                <a:cs typeface="Montserrat"/>
                <a:sym typeface="Montserrat"/>
              </a:rPr>
              <a:t>CLICK</a:t>
            </a:r>
            <a:r>
              <a:rPr b="1" lang="en" sz="1250">
                <a:solidFill>
                  <a:schemeClr val="dk1"/>
                </a:solidFill>
                <a:latin typeface="Montserrat"/>
                <a:ea typeface="Montserrat"/>
                <a:cs typeface="Montserrat"/>
                <a:sym typeface="Montserrat"/>
              </a:rPr>
              <a:t>*****</a:t>
            </a:r>
            <a:endParaRPr b="1" sz="1250">
              <a:solidFill>
                <a:schemeClr val="dk1"/>
              </a:solidFill>
              <a:latin typeface="Montserrat"/>
              <a:ea typeface="Montserrat"/>
              <a:cs typeface="Montserrat"/>
              <a:sym typeface="Montserrat"/>
            </a:endParaRPr>
          </a:p>
          <a:p>
            <a:pPr indent="-307975" lvl="1" marL="914400" rtl="0" algn="l">
              <a:lnSpc>
                <a:spcPct val="125000"/>
              </a:lnSpc>
              <a:spcBef>
                <a:spcPts val="0"/>
              </a:spcBef>
              <a:spcAft>
                <a:spcPts val="0"/>
              </a:spcAft>
              <a:buClr>
                <a:schemeClr val="dk1"/>
              </a:buClr>
              <a:buSzPts val="1250"/>
              <a:buFont typeface="Montserrat"/>
              <a:buChar char="-"/>
            </a:pPr>
            <a:r>
              <a:rPr b="1" lang="en" sz="1250">
                <a:solidFill>
                  <a:schemeClr val="dk1"/>
                </a:solidFill>
                <a:latin typeface="Montserrat"/>
                <a:ea typeface="Montserrat"/>
                <a:cs typeface="Montserrat"/>
                <a:sym typeface="Montserrat"/>
              </a:rPr>
              <a:t>To make the decision we took a look at the silhouette with </a:t>
            </a:r>
            <a:r>
              <a:rPr b="1" lang="en" sz="1250">
                <a:solidFill>
                  <a:srgbClr val="FF0000"/>
                </a:solidFill>
                <a:latin typeface="Montserrat"/>
                <a:ea typeface="Montserrat"/>
                <a:cs typeface="Montserrat"/>
                <a:sym typeface="Montserrat"/>
              </a:rPr>
              <a:t>7 clusters</a:t>
            </a:r>
            <a:r>
              <a:rPr b="1" lang="en" sz="1250">
                <a:solidFill>
                  <a:schemeClr val="dk1"/>
                </a:solidFill>
                <a:latin typeface="Montserrat"/>
                <a:ea typeface="Montserrat"/>
                <a:cs typeface="Montserrat"/>
                <a:sym typeface="Montserrat"/>
              </a:rPr>
              <a:t> , is good but not perfect, based on this findings we proceed to test other solutions</a:t>
            </a:r>
            <a:endParaRPr b="1" sz="1250">
              <a:solidFill>
                <a:schemeClr val="dk1"/>
              </a:solidFill>
              <a:latin typeface="Montserrat"/>
              <a:ea typeface="Montserrat"/>
              <a:cs typeface="Montserrat"/>
              <a:sym typeface="Montserra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ce17669dd4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ce17669dd4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1250">
                <a:solidFill>
                  <a:schemeClr val="dk1"/>
                </a:solidFill>
                <a:latin typeface="Montserrat"/>
                <a:ea typeface="Montserrat"/>
                <a:cs typeface="Montserrat"/>
                <a:sym typeface="Montserrat"/>
              </a:rPr>
              <a:t>After multiple verifications, </a:t>
            </a:r>
            <a:r>
              <a:rPr b="1" lang="en" sz="1250">
                <a:solidFill>
                  <a:srgbClr val="FF9900"/>
                </a:solidFill>
                <a:latin typeface="Montserrat"/>
                <a:ea typeface="Montserrat"/>
                <a:cs typeface="Montserrat"/>
                <a:sym typeface="Montserrat"/>
              </a:rPr>
              <a:t>Density-based spatial clustering</a:t>
            </a:r>
            <a:r>
              <a:rPr b="1" lang="en" sz="1250">
                <a:solidFill>
                  <a:schemeClr val="dk1"/>
                </a:solidFill>
                <a:latin typeface="Montserrat"/>
                <a:ea typeface="Montserrat"/>
                <a:cs typeface="Montserrat"/>
                <a:sym typeface="Montserrat"/>
              </a:rPr>
              <a:t> scored lower than Kmeans with the best -0.44, as you can see on the image the data is very </a:t>
            </a:r>
            <a:r>
              <a:rPr b="1" lang="en" sz="1250">
                <a:solidFill>
                  <a:schemeClr val="dk1"/>
                </a:solidFill>
                <a:latin typeface="Montserrat"/>
                <a:ea typeface="Montserrat"/>
                <a:cs typeface="Montserrat"/>
                <a:sym typeface="Montserrat"/>
              </a:rPr>
              <a:t>dense</a:t>
            </a:r>
            <a:r>
              <a:rPr b="1" lang="en" sz="1250">
                <a:solidFill>
                  <a:schemeClr val="dk1"/>
                </a:solidFill>
                <a:latin typeface="Montserrat"/>
                <a:ea typeface="Montserrat"/>
                <a:cs typeface="Montserrat"/>
                <a:sym typeface="Montserrat"/>
              </a:rPr>
              <a:t> in some points.</a:t>
            </a:r>
            <a:endParaRPr b="1" sz="1250">
              <a:solidFill>
                <a:schemeClr val="dk1"/>
              </a:solidFill>
              <a:latin typeface="Montserrat"/>
              <a:ea typeface="Montserrat"/>
              <a:cs typeface="Montserrat"/>
              <a:sym typeface="Montserrat"/>
            </a:endParaRPr>
          </a:p>
          <a:p>
            <a:pPr indent="0" lvl="0" marL="0" rtl="0" algn="l">
              <a:lnSpc>
                <a:spcPct val="125000"/>
              </a:lnSpc>
              <a:spcBef>
                <a:spcPts val="0"/>
              </a:spcBef>
              <a:spcAft>
                <a:spcPts val="0"/>
              </a:spcAft>
              <a:buNone/>
            </a:pPr>
            <a:r>
              <a:t/>
            </a:r>
            <a:endParaRPr b="1" sz="1250">
              <a:solidFill>
                <a:schemeClr val="dk1"/>
              </a:solidFill>
              <a:latin typeface="Montserrat"/>
              <a:ea typeface="Montserrat"/>
              <a:cs typeface="Montserrat"/>
              <a:sym typeface="Montserrat"/>
            </a:endParaRPr>
          </a:p>
          <a:p>
            <a:pPr indent="0" lvl="0" marL="0" rtl="0" algn="l">
              <a:lnSpc>
                <a:spcPct val="125000"/>
              </a:lnSpc>
              <a:spcBef>
                <a:spcPts val="0"/>
              </a:spcBef>
              <a:spcAft>
                <a:spcPts val="0"/>
              </a:spcAft>
              <a:buNone/>
            </a:pPr>
            <a:r>
              <a:rPr b="1" lang="en" sz="1250">
                <a:solidFill>
                  <a:schemeClr val="dk1"/>
                </a:solidFill>
                <a:latin typeface="Montserrat"/>
                <a:ea typeface="Montserrat"/>
                <a:cs typeface="Montserrat"/>
                <a:sym typeface="Montserrat"/>
              </a:rPr>
              <a:t>Continuing to Agglomerative Clustering</a:t>
            </a:r>
            <a:endParaRPr b="1" sz="1250">
              <a:solidFill>
                <a:schemeClr val="dk1"/>
              </a:solidFill>
              <a:latin typeface="Montserrat"/>
              <a:ea typeface="Montserrat"/>
              <a:cs typeface="Montserrat"/>
              <a:sym typeface="Montserra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ce17669dd4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ce17669dd4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50">
                <a:solidFill>
                  <a:schemeClr val="dk1"/>
                </a:solidFill>
                <a:latin typeface="Montserrat"/>
                <a:ea typeface="Montserrat"/>
                <a:cs typeface="Montserrat"/>
                <a:sym typeface="Montserrat"/>
              </a:rPr>
              <a:t>We tried the resource-heavy algorithm, the result didn’t meet our expectations.</a:t>
            </a:r>
            <a:endParaRPr sz="1250">
              <a:solidFill>
                <a:schemeClr val="dk1"/>
              </a:solidFill>
              <a:latin typeface="Montserrat"/>
              <a:ea typeface="Montserrat"/>
              <a:cs typeface="Montserrat"/>
              <a:sym typeface="Montserrat"/>
            </a:endParaRPr>
          </a:p>
          <a:p>
            <a:pPr indent="0" lvl="0" marL="0" rtl="0" algn="l">
              <a:lnSpc>
                <a:spcPct val="125000"/>
              </a:lnSpc>
              <a:spcBef>
                <a:spcPts val="0"/>
              </a:spcBef>
              <a:spcAft>
                <a:spcPts val="0"/>
              </a:spcAft>
              <a:buNone/>
            </a:pPr>
            <a:r>
              <a:t/>
            </a:r>
            <a:endParaRPr sz="1250">
              <a:solidFill>
                <a:schemeClr val="dk1"/>
              </a:solidFill>
              <a:latin typeface="Montserrat"/>
              <a:ea typeface="Montserrat"/>
              <a:cs typeface="Montserrat"/>
              <a:sym typeface="Montserrat"/>
            </a:endParaRPr>
          </a:p>
          <a:p>
            <a:pPr indent="0" lvl="0" marL="0" rtl="0" algn="l">
              <a:lnSpc>
                <a:spcPct val="125000"/>
              </a:lnSpc>
              <a:spcBef>
                <a:spcPts val="0"/>
              </a:spcBef>
              <a:spcAft>
                <a:spcPts val="0"/>
              </a:spcAft>
              <a:buNone/>
            </a:pPr>
            <a:r>
              <a:rPr lang="en" sz="1250">
                <a:solidFill>
                  <a:schemeClr val="dk1"/>
                </a:solidFill>
                <a:latin typeface="Montserrat"/>
                <a:ea typeface="Montserrat"/>
                <a:cs typeface="Montserrat"/>
                <a:sym typeface="Montserrat"/>
              </a:rPr>
              <a:t>***change slide***</a:t>
            </a:r>
            <a:endParaRPr sz="1250">
              <a:solidFill>
                <a:schemeClr val="dk1"/>
              </a:solidFill>
              <a:latin typeface="Montserrat"/>
              <a:ea typeface="Montserrat"/>
              <a:cs typeface="Montserrat"/>
              <a:sym typeface="Montserra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Clr>
                <a:schemeClr val="dk1"/>
              </a:buClr>
              <a:buSzPts val="1100"/>
              <a:buFont typeface="Arial"/>
              <a:buNone/>
            </a:pPr>
            <a:r>
              <a:rPr lang="en" sz="1250">
                <a:solidFill>
                  <a:schemeClr val="dk1"/>
                </a:solidFill>
                <a:latin typeface="Montserrat"/>
                <a:ea typeface="Montserrat"/>
                <a:cs typeface="Montserrat"/>
                <a:sym typeface="Montserrat"/>
              </a:rPr>
              <a:t>After all the exploration, </a:t>
            </a:r>
            <a:r>
              <a:rPr b="1" lang="en" sz="1250">
                <a:solidFill>
                  <a:schemeClr val="dk1"/>
                </a:solidFill>
                <a:latin typeface="Montserrat"/>
                <a:ea typeface="Montserrat"/>
                <a:cs typeface="Montserrat"/>
                <a:sym typeface="Montserrat"/>
              </a:rPr>
              <a:t>kmeans </a:t>
            </a:r>
            <a:r>
              <a:rPr lang="en" sz="1250">
                <a:solidFill>
                  <a:schemeClr val="dk1"/>
                </a:solidFill>
                <a:latin typeface="Montserrat"/>
                <a:ea typeface="Montserrat"/>
                <a:cs typeface="Montserrat"/>
                <a:sym typeface="Montserrat"/>
              </a:rPr>
              <a:t>offers a better solution</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RG-3000</a:t>
            </a:r>
            <a:endParaRPr/>
          </a:p>
        </p:txBody>
      </p:sp>
      <p:sp>
        <p:nvSpPr>
          <p:cNvPr id="159" name="Google Shape;159;p36"/>
          <p:cNvSpPr txBox="1"/>
          <p:nvPr>
            <p:ph type="ctrTitle"/>
          </p:nvPr>
        </p:nvSpPr>
        <p:spPr>
          <a:xfrm>
            <a:off x="2334300" y="2624375"/>
            <a:ext cx="44208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Recommend a Game 3000</a:t>
            </a:r>
            <a:endParaRPr b="0" sz="2200">
              <a:latin typeface="Montserrat ExtraLight"/>
              <a:ea typeface="Montserrat ExtraLight"/>
              <a:cs typeface="Montserrat ExtraLight"/>
              <a:sym typeface="Montserrat ExtraLight"/>
            </a:endParaRPr>
          </a:p>
        </p:txBody>
      </p:sp>
      <p:cxnSp>
        <p:nvCxnSpPr>
          <p:cNvPr id="160" name="Google Shape;160;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Game’s ranking</a:t>
            </a:r>
            <a:endParaRPr>
              <a:solidFill>
                <a:schemeClr val="accent1"/>
              </a:solidFill>
            </a:endParaRPr>
          </a:p>
        </p:txBody>
      </p:sp>
      <p:cxnSp>
        <p:nvCxnSpPr>
          <p:cNvPr id="246" name="Google Shape;246;p4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47" name="Google Shape;247;p45"/>
          <p:cNvPicPr preferRelativeResize="0"/>
          <p:nvPr/>
        </p:nvPicPr>
        <p:blipFill>
          <a:blip r:embed="rId3">
            <a:alphaModFix/>
          </a:blip>
          <a:stretch>
            <a:fillRect/>
          </a:stretch>
        </p:blipFill>
        <p:spPr>
          <a:xfrm>
            <a:off x="938500" y="1233975"/>
            <a:ext cx="5935775" cy="1509825"/>
          </a:xfrm>
          <a:prstGeom prst="rect">
            <a:avLst/>
          </a:prstGeom>
          <a:noFill/>
          <a:ln>
            <a:noFill/>
          </a:ln>
        </p:spPr>
      </p:pic>
      <p:sp>
        <p:nvSpPr>
          <p:cNvPr id="248" name="Google Shape;248;p45"/>
          <p:cNvSpPr txBox="1"/>
          <p:nvPr>
            <p:ph idx="4294967295" type="subTitle"/>
          </p:nvPr>
        </p:nvSpPr>
        <p:spPr>
          <a:xfrm>
            <a:off x="938500" y="3043075"/>
            <a:ext cx="3430500" cy="102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a:t>
            </a:r>
            <a:r>
              <a:rPr lang="en"/>
              <a:t> = rating</a:t>
            </a:r>
            <a:endParaRPr/>
          </a:p>
          <a:p>
            <a:pPr indent="0" lvl="0" marL="0" rtl="0" algn="l">
              <a:spcBef>
                <a:spcPts val="1600"/>
              </a:spcBef>
              <a:spcAft>
                <a:spcPts val="1600"/>
              </a:spcAft>
              <a:buNone/>
            </a:pPr>
            <a:r>
              <a:rPr b="1" lang="en"/>
              <a:t>T</a:t>
            </a:r>
            <a:r>
              <a:rPr lang="en"/>
              <a:t> = released date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6"/>
          <p:cNvSpPr txBox="1"/>
          <p:nvPr>
            <p:ph type="title"/>
          </p:nvPr>
        </p:nvSpPr>
        <p:spPr>
          <a:xfrm>
            <a:off x="938500" y="445025"/>
            <a:ext cx="18915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 APP</a:t>
            </a:r>
            <a:endParaRPr/>
          </a:p>
        </p:txBody>
      </p:sp>
      <p:sp>
        <p:nvSpPr>
          <p:cNvPr id="254" name="Google Shape;254;p46"/>
          <p:cNvSpPr txBox="1"/>
          <p:nvPr>
            <p:ph idx="1" type="subTitle"/>
          </p:nvPr>
        </p:nvSpPr>
        <p:spPr>
          <a:xfrm>
            <a:off x="1026200" y="1154250"/>
            <a:ext cx="2556300" cy="47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but fierce</a:t>
            </a:r>
            <a:endParaRPr/>
          </a:p>
          <a:p>
            <a:pPr indent="0" lvl="0" marL="0" rtl="0" algn="l">
              <a:spcBef>
                <a:spcPts val="0"/>
              </a:spcBef>
              <a:spcAft>
                <a:spcPts val="0"/>
              </a:spcAft>
              <a:buNone/>
            </a:pPr>
            <a:r>
              <a:t/>
            </a:r>
            <a:endParaRPr/>
          </a:p>
        </p:txBody>
      </p:sp>
      <p:grpSp>
        <p:nvGrpSpPr>
          <p:cNvPr id="255" name="Google Shape;255;p46"/>
          <p:cNvGrpSpPr/>
          <p:nvPr/>
        </p:nvGrpSpPr>
        <p:grpSpPr>
          <a:xfrm>
            <a:off x="4012105" y="606832"/>
            <a:ext cx="4853066" cy="4276112"/>
            <a:chOff x="3779900" y="1733725"/>
            <a:chExt cx="1636950" cy="2245975"/>
          </a:xfrm>
        </p:grpSpPr>
        <p:sp>
          <p:nvSpPr>
            <p:cNvPr id="256" name="Google Shape;256;p46"/>
            <p:cNvSpPr/>
            <p:nvPr/>
          </p:nvSpPr>
          <p:spPr>
            <a:xfrm>
              <a:off x="3779900" y="1733725"/>
              <a:ext cx="1636950" cy="2245975"/>
            </a:xfrm>
            <a:custGeom>
              <a:rect b="b" l="l" r="r" t="t"/>
              <a:pathLst>
                <a:path extrusionOk="0" h="89839" w="65478">
                  <a:moveTo>
                    <a:pt x="62073" y="519"/>
                  </a:moveTo>
                  <a:cubicBezTo>
                    <a:pt x="63667" y="519"/>
                    <a:pt x="64960" y="1813"/>
                    <a:pt x="64960" y="3407"/>
                  </a:cubicBezTo>
                  <a:lnTo>
                    <a:pt x="64960" y="86431"/>
                  </a:lnTo>
                  <a:cubicBezTo>
                    <a:pt x="64960" y="88023"/>
                    <a:pt x="63664" y="89320"/>
                    <a:pt x="62071" y="89320"/>
                  </a:cubicBezTo>
                  <a:lnTo>
                    <a:pt x="3407" y="89320"/>
                  </a:lnTo>
                  <a:cubicBezTo>
                    <a:pt x="1814" y="89320"/>
                    <a:pt x="518" y="88023"/>
                    <a:pt x="518" y="86431"/>
                  </a:cubicBezTo>
                  <a:lnTo>
                    <a:pt x="518" y="3407"/>
                  </a:lnTo>
                  <a:cubicBezTo>
                    <a:pt x="518" y="1815"/>
                    <a:pt x="1814" y="519"/>
                    <a:pt x="3407" y="519"/>
                  </a:cubicBezTo>
                  <a:lnTo>
                    <a:pt x="62071" y="519"/>
                  </a:lnTo>
                  <a:cubicBezTo>
                    <a:pt x="62071" y="519"/>
                    <a:pt x="62072" y="519"/>
                    <a:pt x="62073" y="519"/>
                  </a:cubicBezTo>
                  <a:close/>
                  <a:moveTo>
                    <a:pt x="3407" y="0"/>
                  </a:moveTo>
                  <a:cubicBezTo>
                    <a:pt x="1528" y="0"/>
                    <a:pt x="1" y="1528"/>
                    <a:pt x="1" y="3407"/>
                  </a:cubicBezTo>
                  <a:lnTo>
                    <a:pt x="1" y="86431"/>
                  </a:lnTo>
                  <a:cubicBezTo>
                    <a:pt x="1" y="88309"/>
                    <a:pt x="1528" y="89838"/>
                    <a:pt x="3407" y="89838"/>
                  </a:cubicBezTo>
                  <a:lnTo>
                    <a:pt x="62071" y="89838"/>
                  </a:lnTo>
                  <a:cubicBezTo>
                    <a:pt x="63950" y="89838"/>
                    <a:pt x="65477" y="88309"/>
                    <a:pt x="65477" y="86431"/>
                  </a:cubicBezTo>
                  <a:lnTo>
                    <a:pt x="65477" y="3407"/>
                  </a:lnTo>
                  <a:cubicBezTo>
                    <a:pt x="65477" y="1525"/>
                    <a:pt x="63953" y="0"/>
                    <a:pt x="62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6"/>
            <p:cNvSpPr/>
            <p:nvPr/>
          </p:nvSpPr>
          <p:spPr>
            <a:xfrm>
              <a:off x="4579775" y="1823025"/>
              <a:ext cx="38700" cy="38650"/>
            </a:xfrm>
            <a:custGeom>
              <a:rect b="b" l="l" r="r" t="t"/>
              <a:pathLst>
                <a:path extrusionOk="0" h="1546" w="1548">
                  <a:moveTo>
                    <a:pt x="0" y="803"/>
                  </a:moveTo>
                  <a:lnTo>
                    <a:pt x="0" y="803"/>
                  </a:lnTo>
                  <a:cubicBezTo>
                    <a:pt x="0" y="501"/>
                    <a:pt x="181" y="230"/>
                    <a:pt x="459" y="115"/>
                  </a:cubicBezTo>
                  <a:cubicBezTo>
                    <a:pt x="737" y="0"/>
                    <a:pt x="1057" y="63"/>
                    <a:pt x="1271" y="277"/>
                  </a:cubicBezTo>
                  <a:cubicBezTo>
                    <a:pt x="1483" y="489"/>
                    <a:pt x="1547" y="809"/>
                    <a:pt x="1432" y="1087"/>
                  </a:cubicBezTo>
                  <a:cubicBezTo>
                    <a:pt x="1317" y="1365"/>
                    <a:pt x="1045" y="1546"/>
                    <a:pt x="745" y="1546"/>
                  </a:cubicBezTo>
                  <a:cubicBezTo>
                    <a:pt x="334" y="1546"/>
                    <a:pt x="0" y="1214"/>
                    <a:pt x="0" y="8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6"/>
            <p:cNvSpPr/>
            <p:nvPr/>
          </p:nvSpPr>
          <p:spPr>
            <a:xfrm>
              <a:off x="3902182" y="1945972"/>
              <a:ext cx="1392400" cy="1821397"/>
            </a:xfrm>
            <a:custGeom>
              <a:rect b="b" l="l" r="r" t="t"/>
              <a:pathLst>
                <a:path extrusionOk="0" h="79381" w="55696">
                  <a:moveTo>
                    <a:pt x="55437" y="260"/>
                  </a:moveTo>
                  <a:lnTo>
                    <a:pt x="55437" y="79122"/>
                  </a:lnTo>
                  <a:lnTo>
                    <a:pt x="259" y="79122"/>
                  </a:lnTo>
                  <a:lnTo>
                    <a:pt x="259" y="260"/>
                  </a:lnTo>
                  <a:close/>
                  <a:moveTo>
                    <a:pt x="129" y="0"/>
                  </a:moveTo>
                  <a:cubicBezTo>
                    <a:pt x="59" y="0"/>
                    <a:pt x="1" y="59"/>
                    <a:pt x="1" y="130"/>
                  </a:cubicBezTo>
                  <a:lnTo>
                    <a:pt x="1" y="79252"/>
                  </a:lnTo>
                  <a:cubicBezTo>
                    <a:pt x="1" y="79322"/>
                    <a:pt x="59" y="79380"/>
                    <a:pt x="129" y="79380"/>
                  </a:cubicBezTo>
                  <a:lnTo>
                    <a:pt x="55567" y="79380"/>
                  </a:lnTo>
                  <a:cubicBezTo>
                    <a:pt x="55637" y="79380"/>
                    <a:pt x="55695" y="79324"/>
                    <a:pt x="55695" y="79252"/>
                  </a:cubicBezTo>
                  <a:lnTo>
                    <a:pt x="55695" y="130"/>
                  </a:lnTo>
                  <a:cubicBezTo>
                    <a:pt x="55695" y="59"/>
                    <a:pt x="55637" y="0"/>
                    <a:pt x="5556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6"/>
            <p:cNvSpPr/>
            <p:nvPr/>
          </p:nvSpPr>
          <p:spPr>
            <a:xfrm>
              <a:off x="4536425" y="3828600"/>
              <a:ext cx="124775" cy="79200"/>
            </a:xfrm>
            <a:custGeom>
              <a:rect b="b" l="l" r="r" t="t"/>
              <a:pathLst>
                <a:path extrusionOk="0" h="3168" w="4991">
                  <a:moveTo>
                    <a:pt x="3389" y="519"/>
                  </a:moveTo>
                  <a:cubicBezTo>
                    <a:pt x="3977" y="519"/>
                    <a:pt x="4455" y="996"/>
                    <a:pt x="4455" y="1583"/>
                  </a:cubicBezTo>
                  <a:cubicBezTo>
                    <a:pt x="4455" y="2172"/>
                    <a:pt x="3977" y="2649"/>
                    <a:pt x="3389" y="2649"/>
                  </a:cubicBezTo>
                  <a:lnTo>
                    <a:pt x="1567" y="2649"/>
                  </a:lnTo>
                  <a:cubicBezTo>
                    <a:pt x="978" y="2649"/>
                    <a:pt x="501" y="2172"/>
                    <a:pt x="501" y="1583"/>
                  </a:cubicBezTo>
                  <a:cubicBezTo>
                    <a:pt x="501" y="996"/>
                    <a:pt x="978" y="519"/>
                    <a:pt x="1567" y="519"/>
                  </a:cubicBezTo>
                  <a:close/>
                  <a:moveTo>
                    <a:pt x="3406" y="0"/>
                  </a:moveTo>
                  <a:cubicBezTo>
                    <a:pt x="3400" y="0"/>
                    <a:pt x="3395" y="0"/>
                    <a:pt x="3389" y="0"/>
                  </a:cubicBezTo>
                  <a:lnTo>
                    <a:pt x="1567" y="0"/>
                  </a:lnTo>
                  <a:cubicBezTo>
                    <a:pt x="700" y="11"/>
                    <a:pt x="0" y="716"/>
                    <a:pt x="0" y="1585"/>
                  </a:cubicBezTo>
                  <a:cubicBezTo>
                    <a:pt x="0" y="2452"/>
                    <a:pt x="700" y="3159"/>
                    <a:pt x="1567" y="3168"/>
                  </a:cubicBezTo>
                  <a:lnTo>
                    <a:pt x="3389" y="3168"/>
                  </a:lnTo>
                  <a:cubicBezTo>
                    <a:pt x="3396" y="3168"/>
                    <a:pt x="3402" y="3168"/>
                    <a:pt x="3408" y="3168"/>
                  </a:cubicBezTo>
                  <a:cubicBezTo>
                    <a:pt x="4280" y="3168"/>
                    <a:pt x="4990" y="2459"/>
                    <a:pt x="4990" y="1585"/>
                  </a:cubicBezTo>
                  <a:cubicBezTo>
                    <a:pt x="4990" y="708"/>
                    <a:pt x="4279" y="0"/>
                    <a:pt x="3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0" name="Google Shape;260;p4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61" name="Google Shape;261;p46"/>
          <p:cNvPicPr preferRelativeResize="0"/>
          <p:nvPr/>
        </p:nvPicPr>
        <p:blipFill>
          <a:blip r:embed="rId3">
            <a:alphaModFix/>
          </a:blip>
          <a:stretch>
            <a:fillRect/>
          </a:stretch>
        </p:blipFill>
        <p:spPr>
          <a:xfrm>
            <a:off x="4405225" y="1031175"/>
            <a:ext cx="4072051" cy="34294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7"/>
          <p:cNvPicPr preferRelativeResize="0"/>
          <p:nvPr/>
        </p:nvPicPr>
        <p:blipFill>
          <a:blip r:embed="rId3">
            <a:alphaModFix/>
          </a:blip>
          <a:stretch>
            <a:fillRect/>
          </a:stretch>
        </p:blipFill>
        <p:spPr>
          <a:xfrm>
            <a:off x="2543600" y="866550"/>
            <a:ext cx="4064049" cy="3418575"/>
          </a:xfrm>
          <a:prstGeom prst="rect">
            <a:avLst/>
          </a:prstGeom>
          <a:noFill/>
          <a:ln>
            <a:noFill/>
          </a:ln>
        </p:spPr>
      </p:pic>
      <p:pic>
        <p:nvPicPr>
          <p:cNvPr id="267" name="Google Shape;267;p47"/>
          <p:cNvPicPr preferRelativeResize="0"/>
          <p:nvPr/>
        </p:nvPicPr>
        <p:blipFill>
          <a:blip r:embed="rId4">
            <a:alphaModFix/>
          </a:blip>
          <a:stretch>
            <a:fillRect/>
          </a:stretch>
        </p:blipFill>
        <p:spPr>
          <a:xfrm>
            <a:off x="2543600" y="866550"/>
            <a:ext cx="4064049" cy="3418575"/>
          </a:xfrm>
          <a:prstGeom prst="rect">
            <a:avLst/>
          </a:prstGeom>
          <a:noFill/>
          <a:ln>
            <a:noFill/>
          </a:ln>
        </p:spPr>
      </p:pic>
      <p:grpSp>
        <p:nvGrpSpPr>
          <p:cNvPr id="268" name="Google Shape;268;p47"/>
          <p:cNvGrpSpPr/>
          <p:nvPr/>
        </p:nvGrpSpPr>
        <p:grpSpPr>
          <a:xfrm>
            <a:off x="2145468" y="433695"/>
            <a:ext cx="4853066" cy="4276112"/>
            <a:chOff x="3779900" y="1733725"/>
            <a:chExt cx="1636950" cy="2245975"/>
          </a:xfrm>
        </p:grpSpPr>
        <p:sp>
          <p:nvSpPr>
            <p:cNvPr id="269" name="Google Shape;269;p47"/>
            <p:cNvSpPr/>
            <p:nvPr/>
          </p:nvSpPr>
          <p:spPr>
            <a:xfrm>
              <a:off x="3779900" y="1733725"/>
              <a:ext cx="1636950" cy="2245975"/>
            </a:xfrm>
            <a:custGeom>
              <a:rect b="b" l="l" r="r" t="t"/>
              <a:pathLst>
                <a:path extrusionOk="0" h="89839" w="65478">
                  <a:moveTo>
                    <a:pt x="62073" y="519"/>
                  </a:moveTo>
                  <a:cubicBezTo>
                    <a:pt x="63667" y="519"/>
                    <a:pt x="64960" y="1813"/>
                    <a:pt x="64960" y="3407"/>
                  </a:cubicBezTo>
                  <a:lnTo>
                    <a:pt x="64960" y="86431"/>
                  </a:lnTo>
                  <a:cubicBezTo>
                    <a:pt x="64960" y="88023"/>
                    <a:pt x="63664" y="89320"/>
                    <a:pt x="62071" y="89320"/>
                  </a:cubicBezTo>
                  <a:lnTo>
                    <a:pt x="3407" y="89320"/>
                  </a:lnTo>
                  <a:cubicBezTo>
                    <a:pt x="1814" y="89320"/>
                    <a:pt x="518" y="88023"/>
                    <a:pt x="518" y="86431"/>
                  </a:cubicBezTo>
                  <a:lnTo>
                    <a:pt x="518" y="3407"/>
                  </a:lnTo>
                  <a:cubicBezTo>
                    <a:pt x="518" y="1815"/>
                    <a:pt x="1814" y="519"/>
                    <a:pt x="3407" y="519"/>
                  </a:cubicBezTo>
                  <a:lnTo>
                    <a:pt x="62071" y="519"/>
                  </a:lnTo>
                  <a:cubicBezTo>
                    <a:pt x="62071" y="519"/>
                    <a:pt x="62072" y="519"/>
                    <a:pt x="62073" y="519"/>
                  </a:cubicBezTo>
                  <a:close/>
                  <a:moveTo>
                    <a:pt x="3407" y="0"/>
                  </a:moveTo>
                  <a:cubicBezTo>
                    <a:pt x="1528" y="0"/>
                    <a:pt x="1" y="1528"/>
                    <a:pt x="1" y="3407"/>
                  </a:cubicBezTo>
                  <a:lnTo>
                    <a:pt x="1" y="86431"/>
                  </a:lnTo>
                  <a:cubicBezTo>
                    <a:pt x="1" y="88309"/>
                    <a:pt x="1528" y="89838"/>
                    <a:pt x="3407" y="89838"/>
                  </a:cubicBezTo>
                  <a:lnTo>
                    <a:pt x="62071" y="89838"/>
                  </a:lnTo>
                  <a:cubicBezTo>
                    <a:pt x="63950" y="89838"/>
                    <a:pt x="65477" y="88309"/>
                    <a:pt x="65477" y="86431"/>
                  </a:cubicBezTo>
                  <a:lnTo>
                    <a:pt x="65477" y="3407"/>
                  </a:lnTo>
                  <a:cubicBezTo>
                    <a:pt x="65477" y="1525"/>
                    <a:pt x="63953" y="0"/>
                    <a:pt x="62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7"/>
            <p:cNvSpPr/>
            <p:nvPr/>
          </p:nvSpPr>
          <p:spPr>
            <a:xfrm>
              <a:off x="4579775" y="1823025"/>
              <a:ext cx="38700" cy="38650"/>
            </a:xfrm>
            <a:custGeom>
              <a:rect b="b" l="l" r="r" t="t"/>
              <a:pathLst>
                <a:path extrusionOk="0" h="1546" w="1548">
                  <a:moveTo>
                    <a:pt x="0" y="803"/>
                  </a:moveTo>
                  <a:lnTo>
                    <a:pt x="0" y="803"/>
                  </a:lnTo>
                  <a:cubicBezTo>
                    <a:pt x="0" y="501"/>
                    <a:pt x="181" y="230"/>
                    <a:pt x="459" y="115"/>
                  </a:cubicBezTo>
                  <a:cubicBezTo>
                    <a:pt x="737" y="0"/>
                    <a:pt x="1057" y="63"/>
                    <a:pt x="1271" y="277"/>
                  </a:cubicBezTo>
                  <a:cubicBezTo>
                    <a:pt x="1483" y="489"/>
                    <a:pt x="1547" y="809"/>
                    <a:pt x="1432" y="1087"/>
                  </a:cubicBezTo>
                  <a:cubicBezTo>
                    <a:pt x="1317" y="1365"/>
                    <a:pt x="1045" y="1546"/>
                    <a:pt x="745" y="1546"/>
                  </a:cubicBezTo>
                  <a:cubicBezTo>
                    <a:pt x="334" y="1546"/>
                    <a:pt x="0" y="1214"/>
                    <a:pt x="0" y="8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7"/>
            <p:cNvSpPr/>
            <p:nvPr/>
          </p:nvSpPr>
          <p:spPr>
            <a:xfrm>
              <a:off x="3902182" y="1945972"/>
              <a:ext cx="1392400" cy="1821397"/>
            </a:xfrm>
            <a:custGeom>
              <a:rect b="b" l="l" r="r" t="t"/>
              <a:pathLst>
                <a:path extrusionOk="0" h="79381" w="55696">
                  <a:moveTo>
                    <a:pt x="55437" y="260"/>
                  </a:moveTo>
                  <a:lnTo>
                    <a:pt x="55437" y="79122"/>
                  </a:lnTo>
                  <a:lnTo>
                    <a:pt x="259" y="79122"/>
                  </a:lnTo>
                  <a:lnTo>
                    <a:pt x="259" y="260"/>
                  </a:lnTo>
                  <a:close/>
                  <a:moveTo>
                    <a:pt x="129" y="0"/>
                  </a:moveTo>
                  <a:cubicBezTo>
                    <a:pt x="59" y="0"/>
                    <a:pt x="1" y="59"/>
                    <a:pt x="1" y="130"/>
                  </a:cubicBezTo>
                  <a:lnTo>
                    <a:pt x="1" y="79252"/>
                  </a:lnTo>
                  <a:cubicBezTo>
                    <a:pt x="1" y="79322"/>
                    <a:pt x="59" y="79380"/>
                    <a:pt x="129" y="79380"/>
                  </a:cubicBezTo>
                  <a:lnTo>
                    <a:pt x="55567" y="79380"/>
                  </a:lnTo>
                  <a:cubicBezTo>
                    <a:pt x="55637" y="79380"/>
                    <a:pt x="55695" y="79324"/>
                    <a:pt x="55695" y="79252"/>
                  </a:cubicBezTo>
                  <a:lnTo>
                    <a:pt x="55695" y="130"/>
                  </a:lnTo>
                  <a:cubicBezTo>
                    <a:pt x="55695" y="59"/>
                    <a:pt x="55637" y="0"/>
                    <a:pt x="5556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7"/>
            <p:cNvSpPr/>
            <p:nvPr/>
          </p:nvSpPr>
          <p:spPr>
            <a:xfrm>
              <a:off x="4536425" y="3828600"/>
              <a:ext cx="124775" cy="79200"/>
            </a:xfrm>
            <a:custGeom>
              <a:rect b="b" l="l" r="r" t="t"/>
              <a:pathLst>
                <a:path extrusionOk="0" h="3168" w="4991">
                  <a:moveTo>
                    <a:pt x="3389" y="519"/>
                  </a:moveTo>
                  <a:cubicBezTo>
                    <a:pt x="3977" y="519"/>
                    <a:pt x="4455" y="996"/>
                    <a:pt x="4455" y="1583"/>
                  </a:cubicBezTo>
                  <a:cubicBezTo>
                    <a:pt x="4455" y="2172"/>
                    <a:pt x="3977" y="2649"/>
                    <a:pt x="3389" y="2649"/>
                  </a:cubicBezTo>
                  <a:lnTo>
                    <a:pt x="1567" y="2649"/>
                  </a:lnTo>
                  <a:cubicBezTo>
                    <a:pt x="978" y="2649"/>
                    <a:pt x="501" y="2172"/>
                    <a:pt x="501" y="1583"/>
                  </a:cubicBezTo>
                  <a:cubicBezTo>
                    <a:pt x="501" y="996"/>
                    <a:pt x="978" y="519"/>
                    <a:pt x="1567" y="519"/>
                  </a:cubicBezTo>
                  <a:close/>
                  <a:moveTo>
                    <a:pt x="3406" y="0"/>
                  </a:moveTo>
                  <a:cubicBezTo>
                    <a:pt x="3400" y="0"/>
                    <a:pt x="3395" y="0"/>
                    <a:pt x="3389" y="0"/>
                  </a:cubicBezTo>
                  <a:lnTo>
                    <a:pt x="1567" y="0"/>
                  </a:lnTo>
                  <a:cubicBezTo>
                    <a:pt x="700" y="11"/>
                    <a:pt x="0" y="716"/>
                    <a:pt x="0" y="1585"/>
                  </a:cubicBezTo>
                  <a:cubicBezTo>
                    <a:pt x="0" y="2452"/>
                    <a:pt x="700" y="3159"/>
                    <a:pt x="1567" y="3168"/>
                  </a:cubicBezTo>
                  <a:lnTo>
                    <a:pt x="3389" y="3168"/>
                  </a:lnTo>
                  <a:cubicBezTo>
                    <a:pt x="3396" y="3168"/>
                    <a:pt x="3402" y="3168"/>
                    <a:pt x="3408" y="3168"/>
                  </a:cubicBezTo>
                  <a:cubicBezTo>
                    <a:pt x="4280" y="3168"/>
                    <a:pt x="4990" y="2459"/>
                    <a:pt x="4990" y="1585"/>
                  </a:cubicBezTo>
                  <a:cubicBezTo>
                    <a:pt x="4990" y="708"/>
                    <a:pt x="4279" y="0"/>
                    <a:pt x="3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47"/>
          <p:cNvSpPr/>
          <p:nvPr/>
        </p:nvSpPr>
        <p:spPr>
          <a:xfrm rot="1654182">
            <a:off x="4009150" y="2418242"/>
            <a:ext cx="1254895" cy="307017"/>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Click</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grpSp>
        <p:nvGrpSpPr>
          <p:cNvPr id="278" name="Google Shape;278;p48"/>
          <p:cNvGrpSpPr/>
          <p:nvPr/>
        </p:nvGrpSpPr>
        <p:grpSpPr>
          <a:xfrm>
            <a:off x="2145468" y="433695"/>
            <a:ext cx="4853066" cy="4276112"/>
            <a:chOff x="3779900" y="1733725"/>
            <a:chExt cx="1636950" cy="2245975"/>
          </a:xfrm>
        </p:grpSpPr>
        <p:sp>
          <p:nvSpPr>
            <p:cNvPr id="279" name="Google Shape;279;p48"/>
            <p:cNvSpPr/>
            <p:nvPr/>
          </p:nvSpPr>
          <p:spPr>
            <a:xfrm>
              <a:off x="3779900" y="1733725"/>
              <a:ext cx="1636950" cy="2245975"/>
            </a:xfrm>
            <a:custGeom>
              <a:rect b="b" l="l" r="r" t="t"/>
              <a:pathLst>
                <a:path extrusionOk="0" h="89839" w="65478">
                  <a:moveTo>
                    <a:pt x="62073" y="519"/>
                  </a:moveTo>
                  <a:cubicBezTo>
                    <a:pt x="63667" y="519"/>
                    <a:pt x="64960" y="1813"/>
                    <a:pt x="64960" y="3407"/>
                  </a:cubicBezTo>
                  <a:lnTo>
                    <a:pt x="64960" y="86431"/>
                  </a:lnTo>
                  <a:cubicBezTo>
                    <a:pt x="64960" y="88023"/>
                    <a:pt x="63664" y="89320"/>
                    <a:pt x="62071" y="89320"/>
                  </a:cubicBezTo>
                  <a:lnTo>
                    <a:pt x="3407" y="89320"/>
                  </a:lnTo>
                  <a:cubicBezTo>
                    <a:pt x="1814" y="89320"/>
                    <a:pt x="518" y="88023"/>
                    <a:pt x="518" y="86431"/>
                  </a:cubicBezTo>
                  <a:lnTo>
                    <a:pt x="518" y="3407"/>
                  </a:lnTo>
                  <a:cubicBezTo>
                    <a:pt x="518" y="1815"/>
                    <a:pt x="1814" y="519"/>
                    <a:pt x="3407" y="519"/>
                  </a:cubicBezTo>
                  <a:lnTo>
                    <a:pt x="62071" y="519"/>
                  </a:lnTo>
                  <a:cubicBezTo>
                    <a:pt x="62071" y="519"/>
                    <a:pt x="62072" y="519"/>
                    <a:pt x="62073" y="519"/>
                  </a:cubicBezTo>
                  <a:close/>
                  <a:moveTo>
                    <a:pt x="3407" y="0"/>
                  </a:moveTo>
                  <a:cubicBezTo>
                    <a:pt x="1528" y="0"/>
                    <a:pt x="1" y="1528"/>
                    <a:pt x="1" y="3407"/>
                  </a:cubicBezTo>
                  <a:lnTo>
                    <a:pt x="1" y="86431"/>
                  </a:lnTo>
                  <a:cubicBezTo>
                    <a:pt x="1" y="88309"/>
                    <a:pt x="1528" y="89838"/>
                    <a:pt x="3407" y="89838"/>
                  </a:cubicBezTo>
                  <a:lnTo>
                    <a:pt x="62071" y="89838"/>
                  </a:lnTo>
                  <a:cubicBezTo>
                    <a:pt x="63950" y="89838"/>
                    <a:pt x="65477" y="88309"/>
                    <a:pt x="65477" y="86431"/>
                  </a:cubicBezTo>
                  <a:lnTo>
                    <a:pt x="65477" y="3407"/>
                  </a:lnTo>
                  <a:cubicBezTo>
                    <a:pt x="65477" y="1525"/>
                    <a:pt x="63953" y="0"/>
                    <a:pt x="62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8"/>
            <p:cNvSpPr/>
            <p:nvPr/>
          </p:nvSpPr>
          <p:spPr>
            <a:xfrm>
              <a:off x="4579775" y="1823025"/>
              <a:ext cx="38700" cy="38650"/>
            </a:xfrm>
            <a:custGeom>
              <a:rect b="b" l="l" r="r" t="t"/>
              <a:pathLst>
                <a:path extrusionOk="0" h="1546" w="1548">
                  <a:moveTo>
                    <a:pt x="0" y="803"/>
                  </a:moveTo>
                  <a:lnTo>
                    <a:pt x="0" y="803"/>
                  </a:lnTo>
                  <a:cubicBezTo>
                    <a:pt x="0" y="501"/>
                    <a:pt x="181" y="230"/>
                    <a:pt x="459" y="115"/>
                  </a:cubicBezTo>
                  <a:cubicBezTo>
                    <a:pt x="737" y="0"/>
                    <a:pt x="1057" y="63"/>
                    <a:pt x="1271" y="277"/>
                  </a:cubicBezTo>
                  <a:cubicBezTo>
                    <a:pt x="1483" y="489"/>
                    <a:pt x="1547" y="809"/>
                    <a:pt x="1432" y="1087"/>
                  </a:cubicBezTo>
                  <a:cubicBezTo>
                    <a:pt x="1317" y="1365"/>
                    <a:pt x="1045" y="1546"/>
                    <a:pt x="745" y="1546"/>
                  </a:cubicBezTo>
                  <a:cubicBezTo>
                    <a:pt x="334" y="1546"/>
                    <a:pt x="0" y="1214"/>
                    <a:pt x="0" y="8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8"/>
            <p:cNvSpPr/>
            <p:nvPr/>
          </p:nvSpPr>
          <p:spPr>
            <a:xfrm>
              <a:off x="3902182" y="1945972"/>
              <a:ext cx="1392400" cy="1821397"/>
            </a:xfrm>
            <a:custGeom>
              <a:rect b="b" l="l" r="r" t="t"/>
              <a:pathLst>
                <a:path extrusionOk="0" h="79381" w="55696">
                  <a:moveTo>
                    <a:pt x="55437" y="260"/>
                  </a:moveTo>
                  <a:lnTo>
                    <a:pt x="55437" y="79122"/>
                  </a:lnTo>
                  <a:lnTo>
                    <a:pt x="259" y="79122"/>
                  </a:lnTo>
                  <a:lnTo>
                    <a:pt x="259" y="260"/>
                  </a:lnTo>
                  <a:close/>
                  <a:moveTo>
                    <a:pt x="129" y="0"/>
                  </a:moveTo>
                  <a:cubicBezTo>
                    <a:pt x="59" y="0"/>
                    <a:pt x="1" y="59"/>
                    <a:pt x="1" y="130"/>
                  </a:cubicBezTo>
                  <a:lnTo>
                    <a:pt x="1" y="79252"/>
                  </a:lnTo>
                  <a:cubicBezTo>
                    <a:pt x="1" y="79322"/>
                    <a:pt x="59" y="79380"/>
                    <a:pt x="129" y="79380"/>
                  </a:cubicBezTo>
                  <a:lnTo>
                    <a:pt x="55567" y="79380"/>
                  </a:lnTo>
                  <a:cubicBezTo>
                    <a:pt x="55637" y="79380"/>
                    <a:pt x="55695" y="79324"/>
                    <a:pt x="55695" y="79252"/>
                  </a:cubicBezTo>
                  <a:lnTo>
                    <a:pt x="55695" y="130"/>
                  </a:lnTo>
                  <a:cubicBezTo>
                    <a:pt x="55695" y="59"/>
                    <a:pt x="55637" y="0"/>
                    <a:pt x="5556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8"/>
            <p:cNvSpPr/>
            <p:nvPr/>
          </p:nvSpPr>
          <p:spPr>
            <a:xfrm>
              <a:off x="4536425" y="3828600"/>
              <a:ext cx="124775" cy="79200"/>
            </a:xfrm>
            <a:custGeom>
              <a:rect b="b" l="l" r="r" t="t"/>
              <a:pathLst>
                <a:path extrusionOk="0" h="3168" w="4991">
                  <a:moveTo>
                    <a:pt x="3389" y="519"/>
                  </a:moveTo>
                  <a:cubicBezTo>
                    <a:pt x="3977" y="519"/>
                    <a:pt x="4455" y="996"/>
                    <a:pt x="4455" y="1583"/>
                  </a:cubicBezTo>
                  <a:cubicBezTo>
                    <a:pt x="4455" y="2172"/>
                    <a:pt x="3977" y="2649"/>
                    <a:pt x="3389" y="2649"/>
                  </a:cubicBezTo>
                  <a:lnTo>
                    <a:pt x="1567" y="2649"/>
                  </a:lnTo>
                  <a:cubicBezTo>
                    <a:pt x="978" y="2649"/>
                    <a:pt x="501" y="2172"/>
                    <a:pt x="501" y="1583"/>
                  </a:cubicBezTo>
                  <a:cubicBezTo>
                    <a:pt x="501" y="996"/>
                    <a:pt x="978" y="519"/>
                    <a:pt x="1567" y="519"/>
                  </a:cubicBezTo>
                  <a:close/>
                  <a:moveTo>
                    <a:pt x="3406" y="0"/>
                  </a:moveTo>
                  <a:cubicBezTo>
                    <a:pt x="3400" y="0"/>
                    <a:pt x="3395" y="0"/>
                    <a:pt x="3389" y="0"/>
                  </a:cubicBezTo>
                  <a:lnTo>
                    <a:pt x="1567" y="0"/>
                  </a:lnTo>
                  <a:cubicBezTo>
                    <a:pt x="700" y="11"/>
                    <a:pt x="0" y="716"/>
                    <a:pt x="0" y="1585"/>
                  </a:cubicBezTo>
                  <a:cubicBezTo>
                    <a:pt x="0" y="2452"/>
                    <a:pt x="700" y="3159"/>
                    <a:pt x="1567" y="3168"/>
                  </a:cubicBezTo>
                  <a:lnTo>
                    <a:pt x="3389" y="3168"/>
                  </a:lnTo>
                  <a:cubicBezTo>
                    <a:pt x="3396" y="3168"/>
                    <a:pt x="3402" y="3168"/>
                    <a:pt x="3408" y="3168"/>
                  </a:cubicBezTo>
                  <a:cubicBezTo>
                    <a:pt x="4280" y="3168"/>
                    <a:pt x="4990" y="2459"/>
                    <a:pt x="4990" y="1585"/>
                  </a:cubicBezTo>
                  <a:cubicBezTo>
                    <a:pt x="4990" y="708"/>
                    <a:pt x="4279" y="0"/>
                    <a:pt x="3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3" name="Google Shape;283;p48"/>
          <p:cNvPicPr preferRelativeResize="0"/>
          <p:nvPr/>
        </p:nvPicPr>
        <p:blipFill>
          <a:blip r:embed="rId3">
            <a:alphaModFix/>
          </a:blip>
          <a:stretch>
            <a:fillRect/>
          </a:stretch>
        </p:blipFill>
        <p:spPr>
          <a:xfrm>
            <a:off x="2527550" y="858525"/>
            <a:ext cx="4072074" cy="34291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9"/>
          <p:cNvSpPr txBox="1"/>
          <p:nvPr>
            <p:ph type="ctrTitle"/>
          </p:nvPr>
        </p:nvSpPr>
        <p:spPr>
          <a:xfrm>
            <a:off x="4285500" y="2822750"/>
            <a:ext cx="3657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wao!</a:t>
            </a:r>
            <a:endParaRPr/>
          </a:p>
        </p:txBody>
      </p:sp>
      <p:sp>
        <p:nvSpPr>
          <p:cNvPr id="289" name="Google Shape;289;p49"/>
          <p:cNvSpPr txBox="1"/>
          <p:nvPr>
            <p:ph idx="1" type="subTitle"/>
          </p:nvPr>
        </p:nvSpPr>
        <p:spPr>
          <a:xfrm>
            <a:off x="4144050" y="3359550"/>
            <a:ext cx="394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 ride!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0"/>
          <p:cNvSpPr txBox="1"/>
          <p:nvPr>
            <p:ph type="ctrTitle"/>
          </p:nvPr>
        </p:nvSpPr>
        <p:spPr>
          <a:xfrm>
            <a:off x="4285500" y="2822750"/>
            <a:ext cx="3657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7"/>
          <p:cNvSpPr txBox="1"/>
          <p:nvPr>
            <p:ph type="title"/>
          </p:nvPr>
        </p:nvSpPr>
        <p:spPr>
          <a:xfrm>
            <a:off x="891400" y="1407053"/>
            <a:ext cx="2418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Introduction</a:t>
            </a:r>
            <a:endParaRPr sz="2600"/>
          </a:p>
        </p:txBody>
      </p:sp>
      <p:cxnSp>
        <p:nvCxnSpPr>
          <p:cNvPr id="166" name="Google Shape;166;p37"/>
          <p:cNvCxnSpPr/>
          <p:nvPr/>
        </p:nvCxnSpPr>
        <p:spPr>
          <a:xfrm>
            <a:off x="928383" y="1376050"/>
            <a:ext cx="1165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167" name="Google Shape;167;p37"/>
          <p:cNvSpPr txBox="1"/>
          <p:nvPr/>
        </p:nvSpPr>
        <p:spPr>
          <a:xfrm>
            <a:off x="928375" y="1907375"/>
            <a:ext cx="22002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50">
                <a:solidFill>
                  <a:schemeClr val="accent2"/>
                </a:solidFill>
                <a:latin typeface="Montserrat ExtraBold"/>
                <a:ea typeface="Montserrat ExtraBold"/>
                <a:cs typeface="Montserrat ExtraBold"/>
                <a:sym typeface="Montserrat ExtraBold"/>
              </a:rPr>
              <a:t>Pabel Nuñez Landestoy</a:t>
            </a:r>
            <a:endParaRPr sz="1150">
              <a:solidFill>
                <a:schemeClr val="accent2"/>
              </a:solidFill>
              <a:latin typeface="Montserrat ExtraBold"/>
              <a:ea typeface="Montserrat ExtraBold"/>
              <a:cs typeface="Montserrat ExtraBold"/>
              <a:sym typeface="Montserrat ExtraBold"/>
            </a:endParaRPr>
          </a:p>
        </p:txBody>
      </p:sp>
      <p:sp>
        <p:nvSpPr>
          <p:cNvPr id="168" name="Google Shape;168;p37"/>
          <p:cNvSpPr txBox="1"/>
          <p:nvPr/>
        </p:nvSpPr>
        <p:spPr>
          <a:xfrm>
            <a:off x="891400" y="2514825"/>
            <a:ext cx="5095800" cy="7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chemeClr val="lt1"/>
                </a:solidFill>
                <a:latin typeface="Montserrat"/>
                <a:ea typeface="Montserrat"/>
                <a:cs typeface="Montserrat"/>
                <a:sym typeface="Montserrat"/>
              </a:rPr>
              <a:t>In this presentation, we'll break down our process of building a video game recommendation system and demonstrate its practical application in a web app.</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solidFill>
                <a:schemeClr val="accent1"/>
              </a:solidFill>
            </a:endParaRPr>
          </a:p>
        </p:txBody>
      </p:sp>
      <p:sp>
        <p:nvSpPr>
          <p:cNvPr id="174" name="Google Shape;174;p38"/>
          <p:cNvSpPr txBox="1"/>
          <p:nvPr>
            <p:ph idx="1" type="body"/>
          </p:nvPr>
        </p:nvSpPr>
        <p:spPr>
          <a:xfrm>
            <a:off x="938500" y="1386425"/>
            <a:ext cx="6247800" cy="2699100"/>
          </a:xfrm>
          <a:prstGeom prst="rect">
            <a:avLst/>
          </a:prstGeom>
        </p:spPr>
        <p:txBody>
          <a:bodyPr anchorCtr="0" anchor="t" bIns="91425" lIns="91425" spcFirstLastPara="1" rIns="91425" wrap="square" tIns="91425">
            <a:noAutofit/>
          </a:bodyPr>
          <a:lstStyle/>
          <a:p>
            <a:pPr indent="-307975" lvl="0" marL="457200" rtl="0" algn="l">
              <a:lnSpc>
                <a:spcPct val="125000"/>
              </a:lnSpc>
              <a:spcBef>
                <a:spcPts val="0"/>
              </a:spcBef>
              <a:spcAft>
                <a:spcPts val="0"/>
              </a:spcAft>
              <a:buSzPts val="1250"/>
              <a:buChar char="●"/>
            </a:pPr>
            <a:r>
              <a:rPr b="1" lang="en" sz="1250"/>
              <a:t>Data Gathering: </a:t>
            </a:r>
            <a:endParaRPr b="1" sz="1250"/>
          </a:p>
          <a:p>
            <a:pPr indent="-301625" lvl="1" marL="914400" rtl="0" algn="l">
              <a:lnSpc>
                <a:spcPct val="125000"/>
              </a:lnSpc>
              <a:spcBef>
                <a:spcPts val="0"/>
              </a:spcBef>
              <a:spcAft>
                <a:spcPts val="0"/>
              </a:spcAft>
              <a:buSzPts val="1150"/>
              <a:buChar char="○"/>
            </a:pPr>
            <a:r>
              <a:rPr lang="en" sz="1150"/>
              <a:t>Type of game data collected, source and challenges.</a:t>
            </a:r>
            <a:endParaRPr sz="1150"/>
          </a:p>
          <a:p>
            <a:pPr indent="-301625" lvl="0" marL="457200" rtl="0" algn="l">
              <a:lnSpc>
                <a:spcPct val="125000"/>
              </a:lnSpc>
              <a:spcBef>
                <a:spcPts val="0"/>
              </a:spcBef>
              <a:spcAft>
                <a:spcPts val="0"/>
              </a:spcAft>
              <a:buSzPts val="1150"/>
              <a:buChar char="●"/>
            </a:pPr>
            <a:r>
              <a:rPr b="1" lang="en" sz="1250"/>
              <a:t>Data Cleaning and Formatting:</a:t>
            </a:r>
            <a:r>
              <a:rPr b="1" lang="en" sz="1150"/>
              <a:t> </a:t>
            </a:r>
            <a:endParaRPr b="1" sz="1150"/>
          </a:p>
          <a:p>
            <a:pPr indent="-301625" lvl="1" marL="914400" rtl="0" algn="l">
              <a:lnSpc>
                <a:spcPct val="125000"/>
              </a:lnSpc>
              <a:spcBef>
                <a:spcPts val="0"/>
              </a:spcBef>
              <a:spcAft>
                <a:spcPts val="0"/>
              </a:spcAft>
              <a:buSzPts val="1150"/>
              <a:buChar char="○"/>
            </a:pPr>
            <a:r>
              <a:rPr lang="en" sz="1150"/>
              <a:t>Handling missing values, </a:t>
            </a:r>
            <a:r>
              <a:rPr lang="en" sz="1150"/>
              <a:t>data type changes and features restructure for better analysis.</a:t>
            </a:r>
            <a:endParaRPr sz="1150"/>
          </a:p>
          <a:p>
            <a:pPr indent="-307975" lvl="0" marL="457200" rtl="0" algn="l">
              <a:lnSpc>
                <a:spcPct val="125000"/>
              </a:lnSpc>
              <a:spcBef>
                <a:spcPts val="0"/>
              </a:spcBef>
              <a:spcAft>
                <a:spcPts val="0"/>
              </a:spcAft>
              <a:buSzPts val="1250"/>
              <a:buChar char="●"/>
            </a:pPr>
            <a:r>
              <a:rPr b="1" lang="en" sz="1250"/>
              <a:t>Data Analysis:</a:t>
            </a:r>
            <a:endParaRPr b="1" sz="1250"/>
          </a:p>
          <a:p>
            <a:pPr indent="-301625" lvl="1" marL="914400" rtl="0" algn="l">
              <a:lnSpc>
                <a:spcPct val="125000"/>
              </a:lnSpc>
              <a:spcBef>
                <a:spcPts val="0"/>
              </a:spcBef>
              <a:spcAft>
                <a:spcPts val="0"/>
              </a:spcAft>
              <a:buSzPts val="1150"/>
              <a:buChar char="○"/>
            </a:pPr>
            <a:r>
              <a:rPr lang="en" sz="1150"/>
              <a:t>Relationships between features and correlation analysis.</a:t>
            </a:r>
            <a:endParaRPr sz="1150"/>
          </a:p>
          <a:p>
            <a:pPr indent="-307975" lvl="0" marL="457200" rtl="0" algn="l">
              <a:lnSpc>
                <a:spcPct val="125000"/>
              </a:lnSpc>
              <a:spcBef>
                <a:spcPts val="0"/>
              </a:spcBef>
              <a:spcAft>
                <a:spcPts val="0"/>
              </a:spcAft>
              <a:buSzPts val="1250"/>
              <a:buChar char="●"/>
            </a:pPr>
            <a:r>
              <a:rPr b="1" lang="en" sz="1250"/>
              <a:t>Data Clustering:</a:t>
            </a:r>
            <a:endParaRPr b="1" sz="1250"/>
          </a:p>
          <a:p>
            <a:pPr indent="-301625" lvl="1" marL="914400" rtl="0" algn="l">
              <a:lnSpc>
                <a:spcPct val="125000"/>
              </a:lnSpc>
              <a:spcBef>
                <a:spcPts val="0"/>
              </a:spcBef>
              <a:spcAft>
                <a:spcPts val="0"/>
              </a:spcAft>
              <a:buSzPts val="1150"/>
              <a:buChar char="○"/>
            </a:pPr>
            <a:r>
              <a:rPr lang="en" sz="1150"/>
              <a:t>Exploring Clustering of Game Data: Techniques and Insights.</a:t>
            </a:r>
            <a:endParaRPr sz="1150"/>
          </a:p>
          <a:p>
            <a:pPr indent="-307975" lvl="0" marL="457200" rtl="0" algn="l">
              <a:lnSpc>
                <a:spcPct val="125000"/>
              </a:lnSpc>
              <a:spcBef>
                <a:spcPts val="0"/>
              </a:spcBef>
              <a:spcAft>
                <a:spcPts val="0"/>
              </a:spcAft>
              <a:buSzPts val="1250"/>
              <a:buChar char="●"/>
            </a:pPr>
            <a:r>
              <a:rPr b="1" lang="en" sz="1250"/>
              <a:t>Web Application:</a:t>
            </a:r>
            <a:endParaRPr b="1" sz="1250"/>
          </a:p>
          <a:p>
            <a:pPr indent="-301625" lvl="1" marL="914400" rtl="0" algn="l">
              <a:lnSpc>
                <a:spcPct val="125000"/>
              </a:lnSpc>
              <a:spcBef>
                <a:spcPts val="0"/>
              </a:spcBef>
              <a:spcAft>
                <a:spcPts val="0"/>
              </a:spcAft>
              <a:buSzPts val="1150"/>
              <a:buChar char="○"/>
            </a:pPr>
            <a:r>
              <a:rPr lang="en" sz="1150"/>
              <a:t>Practical implementation using the final dataset.</a:t>
            </a:r>
            <a:endParaRPr sz="1150"/>
          </a:p>
          <a:p>
            <a:pPr indent="0" lvl="0" marL="457200" rtl="0" algn="l">
              <a:lnSpc>
                <a:spcPct val="125000"/>
              </a:lnSpc>
              <a:spcBef>
                <a:spcPts val="0"/>
              </a:spcBef>
              <a:spcAft>
                <a:spcPts val="0"/>
              </a:spcAft>
              <a:buNone/>
            </a:pPr>
            <a:r>
              <a:t/>
            </a:r>
            <a:endParaRPr sz="1150"/>
          </a:p>
        </p:txBody>
      </p:sp>
      <p:cxnSp>
        <p:nvCxnSpPr>
          <p:cNvPr id="175" name="Google Shape;175;p3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9"/>
          <p:cNvSpPr txBox="1"/>
          <p:nvPr>
            <p:ph idx="4294967295" type="title"/>
          </p:nvPr>
        </p:nvSpPr>
        <p:spPr>
          <a:xfrm>
            <a:off x="938500" y="445025"/>
            <a:ext cx="4629300" cy="7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2"/>
                </a:solidFill>
              </a:rPr>
              <a:t>Data Gathering</a:t>
            </a:r>
            <a:endParaRPr>
              <a:solidFill>
                <a:schemeClr val="accent1"/>
              </a:solidFill>
            </a:endParaRPr>
          </a:p>
        </p:txBody>
      </p:sp>
      <p:cxnSp>
        <p:nvCxnSpPr>
          <p:cNvPr id="181" name="Google Shape;181;p3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82" name="Google Shape;182;p39"/>
          <p:cNvPicPr preferRelativeResize="0"/>
          <p:nvPr/>
        </p:nvPicPr>
        <p:blipFill>
          <a:blip r:embed="rId3">
            <a:alphaModFix/>
          </a:blip>
          <a:stretch>
            <a:fillRect/>
          </a:stretch>
        </p:blipFill>
        <p:spPr>
          <a:xfrm>
            <a:off x="6037600" y="2193675"/>
            <a:ext cx="2814250" cy="2814250"/>
          </a:xfrm>
          <a:prstGeom prst="rect">
            <a:avLst/>
          </a:prstGeom>
          <a:noFill/>
          <a:ln>
            <a:noFill/>
          </a:ln>
        </p:spPr>
      </p:pic>
      <p:sp>
        <p:nvSpPr>
          <p:cNvPr id="183" name="Google Shape;183;p39"/>
          <p:cNvSpPr/>
          <p:nvPr/>
        </p:nvSpPr>
        <p:spPr>
          <a:xfrm>
            <a:off x="3726200" y="1735150"/>
            <a:ext cx="1352100" cy="111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RAWG API</a:t>
            </a:r>
            <a:endParaRPr b="1">
              <a:latin typeface="Montserrat"/>
              <a:ea typeface="Montserrat"/>
              <a:cs typeface="Montserrat"/>
              <a:sym typeface="Montserrat"/>
            </a:endParaRPr>
          </a:p>
        </p:txBody>
      </p:sp>
      <p:sp>
        <p:nvSpPr>
          <p:cNvPr id="184" name="Google Shape;184;p39"/>
          <p:cNvSpPr/>
          <p:nvPr/>
        </p:nvSpPr>
        <p:spPr>
          <a:xfrm>
            <a:off x="938500" y="1735150"/>
            <a:ext cx="1352100" cy="11172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Client</a:t>
            </a:r>
            <a:endParaRPr b="1">
              <a:latin typeface="Montserrat"/>
              <a:ea typeface="Montserrat"/>
              <a:cs typeface="Montserrat"/>
              <a:sym typeface="Montserrat"/>
            </a:endParaRPr>
          </a:p>
        </p:txBody>
      </p:sp>
      <p:sp>
        <p:nvSpPr>
          <p:cNvPr id="185" name="Google Shape;185;p39"/>
          <p:cNvSpPr/>
          <p:nvPr/>
        </p:nvSpPr>
        <p:spPr>
          <a:xfrm>
            <a:off x="2437475" y="1735150"/>
            <a:ext cx="1146600" cy="508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Montserrat"/>
              <a:ea typeface="Montserrat"/>
              <a:cs typeface="Montserrat"/>
              <a:sym typeface="Montserrat"/>
            </a:endParaRPr>
          </a:p>
        </p:txBody>
      </p:sp>
      <p:sp>
        <p:nvSpPr>
          <p:cNvPr id="186" name="Google Shape;186;p39"/>
          <p:cNvSpPr/>
          <p:nvPr/>
        </p:nvSpPr>
        <p:spPr>
          <a:xfrm>
            <a:off x="2363975" y="2317500"/>
            <a:ext cx="1220100" cy="508500"/>
          </a:xfrm>
          <a:prstGeom prst="lef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20</a:t>
            </a:r>
            <a:endParaRPr b="1">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1000"/>
                                        <p:tgtEl>
                                          <p:spTgt spid="18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200"/>
                                        <p:tgtEl>
                                          <p:spTgt spid="1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1000"/>
                                        <p:tgtEl>
                                          <p:spTgt spid="18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0"/>
          <p:cNvSpPr txBox="1"/>
          <p:nvPr>
            <p:ph idx="6" type="title"/>
          </p:nvPr>
        </p:nvSpPr>
        <p:spPr>
          <a:xfrm>
            <a:off x="1048450" y="188405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110,480</a:t>
            </a:r>
            <a:endParaRPr/>
          </a:p>
        </p:txBody>
      </p:sp>
      <p:sp>
        <p:nvSpPr>
          <p:cNvPr id="192" name="Google Shape;192;p40"/>
          <p:cNvSpPr txBox="1"/>
          <p:nvPr>
            <p:ph type="title"/>
          </p:nvPr>
        </p:nvSpPr>
        <p:spPr>
          <a:xfrm>
            <a:off x="3881850" y="2711050"/>
            <a:ext cx="14817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REMOVED</a:t>
            </a:r>
            <a:endParaRPr/>
          </a:p>
        </p:txBody>
      </p:sp>
      <p:sp>
        <p:nvSpPr>
          <p:cNvPr id="193" name="Google Shape;193;p40"/>
          <p:cNvSpPr txBox="1"/>
          <p:nvPr>
            <p:ph idx="2" type="title"/>
          </p:nvPr>
        </p:nvSpPr>
        <p:spPr>
          <a:xfrm>
            <a:off x="6028553" y="272892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GAMES</a:t>
            </a:r>
            <a:endParaRPr/>
          </a:p>
        </p:txBody>
      </p:sp>
      <p:sp>
        <p:nvSpPr>
          <p:cNvPr id="194" name="Google Shape;194;p40"/>
          <p:cNvSpPr txBox="1"/>
          <p:nvPr>
            <p:ph idx="4" type="title"/>
          </p:nvPr>
        </p:nvSpPr>
        <p:spPr>
          <a:xfrm>
            <a:off x="1048450" y="2806175"/>
            <a:ext cx="2067000" cy="47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INITIAL GAMES</a:t>
            </a:r>
            <a:endParaRPr/>
          </a:p>
        </p:txBody>
      </p:sp>
      <p:sp>
        <p:nvSpPr>
          <p:cNvPr id="195" name="Google Shape;195;p40"/>
          <p:cNvSpPr txBox="1"/>
          <p:nvPr>
            <p:ph idx="7" type="title"/>
          </p:nvPr>
        </p:nvSpPr>
        <p:spPr>
          <a:xfrm>
            <a:off x="3538500" y="188405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t>
            </a:r>
            <a:r>
              <a:rPr lang="en"/>
              <a:t>94,722</a:t>
            </a:r>
            <a:endParaRPr/>
          </a:p>
        </p:txBody>
      </p:sp>
      <p:sp>
        <p:nvSpPr>
          <p:cNvPr id="196" name="Google Shape;196;p40"/>
          <p:cNvSpPr txBox="1"/>
          <p:nvPr>
            <p:ph idx="8" type="title"/>
          </p:nvPr>
        </p:nvSpPr>
        <p:spPr>
          <a:xfrm>
            <a:off x="6028550" y="188405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15,758</a:t>
            </a:r>
            <a:endParaRPr/>
          </a:p>
        </p:txBody>
      </p:sp>
      <p:cxnSp>
        <p:nvCxnSpPr>
          <p:cNvPr id="197" name="Google Shape;197;p40"/>
          <p:cNvCxnSpPr/>
          <p:nvPr/>
        </p:nvCxnSpPr>
        <p:spPr>
          <a:xfrm>
            <a:off x="1883350" y="265951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98" name="Google Shape;198;p40"/>
          <p:cNvCxnSpPr/>
          <p:nvPr/>
        </p:nvCxnSpPr>
        <p:spPr>
          <a:xfrm>
            <a:off x="4373400" y="265951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99" name="Google Shape;199;p40"/>
          <p:cNvCxnSpPr/>
          <p:nvPr/>
        </p:nvCxnSpPr>
        <p:spPr>
          <a:xfrm>
            <a:off x="6863450" y="265951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00" name="Google Shape;200;p40"/>
          <p:cNvSpPr txBox="1"/>
          <p:nvPr>
            <p:ph idx="8" type="title"/>
          </p:nvPr>
        </p:nvSpPr>
        <p:spPr>
          <a:xfrm>
            <a:off x="6028550" y="1866175"/>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700">
                <a:solidFill>
                  <a:schemeClr val="dk2"/>
                </a:solidFill>
              </a:rPr>
              <a:t>15,758</a:t>
            </a:r>
            <a:endParaRPr sz="3700">
              <a:solidFill>
                <a:schemeClr val="dk2"/>
              </a:solidFill>
            </a:endParaRPr>
          </a:p>
        </p:txBody>
      </p:sp>
      <p:sp>
        <p:nvSpPr>
          <p:cNvPr id="201" name="Google Shape;201;p40"/>
          <p:cNvSpPr txBox="1"/>
          <p:nvPr>
            <p:ph type="title"/>
          </p:nvPr>
        </p:nvSpPr>
        <p:spPr>
          <a:xfrm>
            <a:off x="1422750" y="463675"/>
            <a:ext cx="62985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solidFill>
                  <a:schemeClr val="lt2"/>
                </a:solidFill>
              </a:rPr>
              <a:t>Data Cleaning and Formatting</a:t>
            </a:r>
            <a:endParaRPr>
              <a:solidFill>
                <a:schemeClr val="accent1"/>
              </a:solidFill>
            </a:endParaRPr>
          </a:p>
        </p:txBody>
      </p:sp>
      <p:cxnSp>
        <p:nvCxnSpPr>
          <p:cNvPr id="202" name="Google Shape;202;p40"/>
          <p:cNvCxnSpPr/>
          <p:nvPr/>
        </p:nvCxnSpPr>
        <p:spPr>
          <a:xfrm flipH="1" rot="10800000">
            <a:off x="2797500" y="1285575"/>
            <a:ext cx="3549000" cy="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1"/>
          <p:cNvSpPr txBox="1"/>
          <p:nvPr>
            <p:ph type="ctrTitle"/>
          </p:nvPr>
        </p:nvSpPr>
        <p:spPr>
          <a:xfrm>
            <a:off x="3666575" y="1422100"/>
            <a:ext cx="1810800" cy="622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50">
                <a:latin typeface="Montserrat"/>
                <a:ea typeface="Montserrat"/>
                <a:cs typeface="Montserrat"/>
                <a:sym typeface="Montserrat"/>
              </a:rPr>
              <a:t>KMEANS</a:t>
            </a:r>
            <a:r>
              <a:rPr lang="en" sz="1250">
                <a:latin typeface="Montserrat"/>
                <a:ea typeface="Montserrat"/>
                <a:cs typeface="Montserrat"/>
                <a:sym typeface="Montserrat"/>
              </a:rPr>
              <a:t> Algorithm</a:t>
            </a:r>
            <a:endParaRPr/>
          </a:p>
        </p:txBody>
      </p:sp>
      <p:sp>
        <p:nvSpPr>
          <p:cNvPr id="208" name="Google Shape;208;p41"/>
          <p:cNvSpPr txBox="1"/>
          <p:nvPr>
            <p:ph idx="4294967295" type="title"/>
          </p:nvPr>
        </p:nvSpPr>
        <p:spPr>
          <a:xfrm>
            <a:off x="2972225" y="463675"/>
            <a:ext cx="3199500" cy="7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2"/>
                </a:solidFill>
              </a:rPr>
              <a:t>Data Clustering</a:t>
            </a:r>
            <a:endParaRPr>
              <a:solidFill>
                <a:schemeClr val="accent1"/>
              </a:solidFill>
            </a:endParaRPr>
          </a:p>
        </p:txBody>
      </p:sp>
      <p:cxnSp>
        <p:nvCxnSpPr>
          <p:cNvPr id="209" name="Google Shape;209;p41"/>
          <p:cNvCxnSpPr/>
          <p:nvPr/>
        </p:nvCxnSpPr>
        <p:spPr>
          <a:xfrm flipH="1" rot="10800000">
            <a:off x="2797500" y="1275450"/>
            <a:ext cx="3549000" cy="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10" name="Google Shape;210;p41"/>
          <p:cNvPicPr preferRelativeResize="0"/>
          <p:nvPr/>
        </p:nvPicPr>
        <p:blipFill>
          <a:blip r:embed="rId3">
            <a:alphaModFix/>
          </a:blip>
          <a:stretch>
            <a:fillRect/>
          </a:stretch>
        </p:blipFill>
        <p:spPr>
          <a:xfrm>
            <a:off x="181347" y="2044900"/>
            <a:ext cx="4090150" cy="2146725"/>
          </a:xfrm>
          <a:prstGeom prst="rect">
            <a:avLst/>
          </a:prstGeom>
          <a:noFill/>
          <a:ln>
            <a:noFill/>
          </a:ln>
        </p:spPr>
      </p:pic>
      <p:pic>
        <p:nvPicPr>
          <p:cNvPr id="211" name="Google Shape;211;p41"/>
          <p:cNvPicPr preferRelativeResize="0"/>
          <p:nvPr/>
        </p:nvPicPr>
        <p:blipFill>
          <a:blip r:embed="rId4">
            <a:alphaModFix/>
          </a:blip>
          <a:stretch>
            <a:fillRect/>
          </a:stretch>
        </p:blipFill>
        <p:spPr>
          <a:xfrm>
            <a:off x="5159900" y="2044900"/>
            <a:ext cx="3867299" cy="2146725"/>
          </a:xfrm>
          <a:prstGeom prst="rect">
            <a:avLst/>
          </a:prstGeom>
          <a:noFill/>
          <a:ln>
            <a:noFill/>
          </a:ln>
        </p:spPr>
      </p:pic>
      <p:sp>
        <p:nvSpPr>
          <p:cNvPr id="212" name="Google Shape;212;p41"/>
          <p:cNvSpPr txBox="1"/>
          <p:nvPr/>
        </p:nvSpPr>
        <p:spPr>
          <a:xfrm>
            <a:off x="1211900" y="1606250"/>
            <a:ext cx="1689000" cy="37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50">
                <a:solidFill>
                  <a:schemeClr val="accent2"/>
                </a:solidFill>
                <a:latin typeface="Montserrat ExtraBold"/>
                <a:ea typeface="Montserrat ExtraBold"/>
                <a:cs typeface="Montserrat ExtraBold"/>
                <a:sym typeface="Montserrat ExtraBold"/>
              </a:rPr>
              <a:t>Low Inertia = Good</a:t>
            </a:r>
            <a:endParaRPr sz="1150">
              <a:solidFill>
                <a:schemeClr val="accent2"/>
              </a:solidFill>
              <a:latin typeface="Montserrat ExtraBold"/>
              <a:ea typeface="Montserrat ExtraBold"/>
              <a:cs typeface="Montserrat ExtraBold"/>
              <a:sym typeface="Montserrat ExtraBold"/>
            </a:endParaRPr>
          </a:p>
        </p:txBody>
      </p:sp>
      <p:pic>
        <p:nvPicPr>
          <p:cNvPr id="213" name="Google Shape;213;p41"/>
          <p:cNvPicPr preferRelativeResize="0"/>
          <p:nvPr/>
        </p:nvPicPr>
        <p:blipFill>
          <a:blip r:embed="rId5">
            <a:alphaModFix/>
          </a:blip>
          <a:stretch>
            <a:fillRect/>
          </a:stretch>
        </p:blipFill>
        <p:spPr>
          <a:xfrm>
            <a:off x="451925" y="2044900"/>
            <a:ext cx="3549000" cy="2612595"/>
          </a:xfrm>
          <a:prstGeom prst="rect">
            <a:avLst/>
          </a:prstGeom>
          <a:noFill/>
          <a:ln>
            <a:noFill/>
          </a:ln>
        </p:spPr>
      </p:pic>
      <p:sp>
        <p:nvSpPr>
          <p:cNvPr id="214" name="Google Shape;214;p41"/>
          <p:cNvSpPr txBox="1"/>
          <p:nvPr/>
        </p:nvSpPr>
        <p:spPr>
          <a:xfrm>
            <a:off x="6139850" y="1606250"/>
            <a:ext cx="1907400" cy="37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50">
                <a:solidFill>
                  <a:schemeClr val="accent2"/>
                </a:solidFill>
                <a:latin typeface="Montserrat ExtraBold"/>
                <a:ea typeface="Montserrat ExtraBold"/>
                <a:cs typeface="Montserrat ExtraBold"/>
                <a:sym typeface="Montserrat ExtraBold"/>
              </a:rPr>
              <a:t>Low distortion = Good</a:t>
            </a:r>
            <a:endParaRPr sz="1150">
              <a:solidFill>
                <a:schemeClr val="accent2"/>
              </a:solidFill>
              <a:latin typeface="Montserrat ExtraBold"/>
              <a:ea typeface="Montserrat ExtraBold"/>
              <a:cs typeface="Montserrat ExtraBold"/>
              <a:sym typeface="Montserrat ExtraBold"/>
            </a:endParaRPr>
          </a:p>
        </p:txBody>
      </p:sp>
      <p:pic>
        <p:nvPicPr>
          <p:cNvPr id="215" name="Google Shape;215;p41"/>
          <p:cNvPicPr preferRelativeResize="0"/>
          <p:nvPr/>
        </p:nvPicPr>
        <p:blipFill>
          <a:blip r:embed="rId6">
            <a:alphaModFix/>
          </a:blip>
          <a:stretch>
            <a:fillRect/>
          </a:stretch>
        </p:blipFill>
        <p:spPr>
          <a:xfrm>
            <a:off x="5282836" y="2044900"/>
            <a:ext cx="3621427" cy="2612600"/>
          </a:xfrm>
          <a:prstGeom prst="rect">
            <a:avLst/>
          </a:prstGeom>
          <a:noFill/>
          <a:ln>
            <a:noFill/>
          </a:ln>
        </p:spPr>
      </p:pic>
      <p:sp>
        <p:nvSpPr>
          <p:cNvPr id="216" name="Google Shape;216;p41"/>
          <p:cNvSpPr txBox="1"/>
          <p:nvPr/>
        </p:nvSpPr>
        <p:spPr>
          <a:xfrm>
            <a:off x="3618300" y="1685600"/>
            <a:ext cx="19074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50">
                <a:solidFill>
                  <a:schemeClr val="lt2"/>
                </a:solidFill>
                <a:latin typeface="Montserrat ExtraBold"/>
                <a:ea typeface="Montserrat ExtraBold"/>
                <a:cs typeface="Montserrat ExtraBold"/>
                <a:sym typeface="Montserrat ExtraBold"/>
              </a:rPr>
              <a:t>Silhouette Score: </a:t>
            </a:r>
            <a:r>
              <a:rPr lang="en" sz="1150">
                <a:solidFill>
                  <a:schemeClr val="lt2"/>
                </a:solidFill>
                <a:latin typeface="Montserrat ExtraBold"/>
                <a:ea typeface="Montserrat ExtraBold"/>
                <a:cs typeface="Montserrat ExtraBold"/>
                <a:sym typeface="Montserrat ExtraBold"/>
              </a:rPr>
              <a:t>0.25</a:t>
            </a:r>
            <a:endParaRPr sz="1150">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900"/>
                                        <p:tgtEl>
                                          <p:spTgt spid="211"/>
                                        </p:tgtEl>
                                      </p:cBhvr>
                                    </p:animEffec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2"/>
          <p:cNvSpPr txBox="1"/>
          <p:nvPr>
            <p:ph type="ctrTitle"/>
          </p:nvPr>
        </p:nvSpPr>
        <p:spPr>
          <a:xfrm>
            <a:off x="3658288" y="1422100"/>
            <a:ext cx="1810800" cy="622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50">
                <a:latin typeface="Montserrat"/>
                <a:ea typeface="Montserrat"/>
                <a:cs typeface="Montserrat"/>
                <a:sym typeface="Montserrat"/>
              </a:rPr>
              <a:t>DBSCAN </a:t>
            </a:r>
            <a:r>
              <a:rPr lang="en" sz="1250">
                <a:latin typeface="Montserrat"/>
                <a:ea typeface="Montserrat"/>
                <a:cs typeface="Montserrat"/>
                <a:sym typeface="Montserrat"/>
              </a:rPr>
              <a:t>Algorithm</a:t>
            </a:r>
            <a:endParaRPr/>
          </a:p>
        </p:txBody>
      </p:sp>
      <p:sp>
        <p:nvSpPr>
          <p:cNvPr id="222" name="Google Shape;222;p42"/>
          <p:cNvSpPr txBox="1"/>
          <p:nvPr>
            <p:ph idx="4294967295" type="title"/>
          </p:nvPr>
        </p:nvSpPr>
        <p:spPr>
          <a:xfrm>
            <a:off x="2972225" y="463675"/>
            <a:ext cx="3199500" cy="7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2"/>
                </a:solidFill>
              </a:rPr>
              <a:t>Data Clustering</a:t>
            </a:r>
            <a:endParaRPr>
              <a:solidFill>
                <a:schemeClr val="accent1"/>
              </a:solidFill>
            </a:endParaRPr>
          </a:p>
        </p:txBody>
      </p:sp>
      <p:cxnSp>
        <p:nvCxnSpPr>
          <p:cNvPr id="223" name="Google Shape;223;p42"/>
          <p:cNvCxnSpPr/>
          <p:nvPr/>
        </p:nvCxnSpPr>
        <p:spPr>
          <a:xfrm flipH="1" rot="10800000">
            <a:off x="2797500" y="1275450"/>
            <a:ext cx="3549000" cy="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24" name="Google Shape;224;p42"/>
          <p:cNvPicPr preferRelativeResize="0"/>
          <p:nvPr/>
        </p:nvPicPr>
        <p:blipFill>
          <a:blip r:embed="rId3">
            <a:alphaModFix/>
          </a:blip>
          <a:stretch>
            <a:fillRect/>
          </a:stretch>
        </p:blipFill>
        <p:spPr>
          <a:xfrm>
            <a:off x="1807000" y="2044900"/>
            <a:ext cx="5530025" cy="2793800"/>
          </a:xfrm>
          <a:prstGeom prst="rect">
            <a:avLst/>
          </a:prstGeom>
          <a:noFill/>
          <a:ln>
            <a:noFill/>
          </a:ln>
        </p:spPr>
      </p:pic>
      <p:sp>
        <p:nvSpPr>
          <p:cNvPr id="225" name="Google Shape;225;p42"/>
          <p:cNvSpPr txBox="1"/>
          <p:nvPr/>
        </p:nvSpPr>
        <p:spPr>
          <a:xfrm>
            <a:off x="3573463" y="1713550"/>
            <a:ext cx="1997100" cy="21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50">
                <a:solidFill>
                  <a:schemeClr val="lt2"/>
                </a:solidFill>
                <a:latin typeface="Montserrat ExtraBold"/>
                <a:ea typeface="Montserrat ExtraBold"/>
                <a:cs typeface="Montserrat ExtraBold"/>
                <a:sym typeface="Montserrat ExtraBold"/>
              </a:rPr>
              <a:t>Silhouette</a:t>
            </a:r>
            <a:r>
              <a:rPr lang="en" sz="1150">
                <a:solidFill>
                  <a:schemeClr val="lt2"/>
                </a:solidFill>
                <a:latin typeface="Montserrat ExtraBold"/>
                <a:ea typeface="Montserrat ExtraBold"/>
                <a:cs typeface="Montserrat ExtraBold"/>
                <a:sym typeface="Montserrat ExtraBold"/>
              </a:rPr>
              <a:t> Score: -0.44</a:t>
            </a:r>
            <a:endParaRPr sz="1150">
              <a:solidFill>
                <a:schemeClr val="lt2"/>
              </a:solidFill>
              <a:latin typeface="Montserrat ExtraBold"/>
              <a:ea typeface="Montserrat ExtraBold"/>
              <a:cs typeface="Montserrat ExtraBold"/>
              <a:sym typeface="Montserra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3"/>
          <p:cNvSpPr txBox="1"/>
          <p:nvPr>
            <p:ph type="ctrTitle"/>
          </p:nvPr>
        </p:nvSpPr>
        <p:spPr>
          <a:xfrm>
            <a:off x="2923350" y="1437675"/>
            <a:ext cx="3297300" cy="622800"/>
          </a:xfrm>
          <a:prstGeom prst="rect">
            <a:avLst/>
          </a:prstGeom>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250">
                <a:latin typeface="Montserrat"/>
                <a:ea typeface="Montserrat"/>
                <a:cs typeface="Montserrat"/>
                <a:sym typeface="Montserrat"/>
              </a:rPr>
              <a:t>AgglomerativeClustering </a:t>
            </a:r>
            <a:r>
              <a:rPr lang="en" sz="1250">
                <a:latin typeface="Montserrat"/>
                <a:ea typeface="Montserrat"/>
                <a:cs typeface="Montserrat"/>
                <a:sym typeface="Montserrat"/>
              </a:rPr>
              <a:t>Algorithm</a:t>
            </a:r>
            <a:endParaRPr/>
          </a:p>
        </p:txBody>
      </p:sp>
      <p:sp>
        <p:nvSpPr>
          <p:cNvPr id="231" name="Google Shape;231;p43"/>
          <p:cNvSpPr txBox="1"/>
          <p:nvPr>
            <p:ph idx="4294967295" type="title"/>
          </p:nvPr>
        </p:nvSpPr>
        <p:spPr>
          <a:xfrm>
            <a:off x="2972225" y="463675"/>
            <a:ext cx="3199500" cy="7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lt2"/>
                </a:solidFill>
              </a:rPr>
              <a:t>Data Clustering</a:t>
            </a:r>
            <a:endParaRPr>
              <a:solidFill>
                <a:schemeClr val="accent1"/>
              </a:solidFill>
            </a:endParaRPr>
          </a:p>
        </p:txBody>
      </p:sp>
      <p:cxnSp>
        <p:nvCxnSpPr>
          <p:cNvPr id="232" name="Google Shape;232;p43"/>
          <p:cNvCxnSpPr/>
          <p:nvPr/>
        </p:nvCxnSpPr>
        <p:spPr>
          <a:xfrm flipH="1" rot="10800000">
            <a:off x="2797500" y="1275450"/>
            <a:ext cx="3549000" cy="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33" name="Google Shape;233;p43"/>
          <p:cNvPicPr preferRelativeResize="0"/>
          <p:nvPr/>
        </p:nvPicPr>
        <p:blipFill>
          <a:blip r:embed="rId3">
            <a:alphaModFix/>
          </a:blip>
          <a:stretch>
            <a:fillRect/>
          </a:stretch>
        </p:blipFill>
        <p:spPr>
          <a:xfrm>
            <a:off x="1853100" y="1892925"/>
            <a:ext cx="5437801" cy="2946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4"/>
          <p:cNvSpPr txBox="1"/>
          <p:nvPr>
            <p:ph type="title"/>
          </p:nvPr>
        </p:nvSpPr>
        <p:spPr>
          <a:xfrm>
            <a:off x="471650" y="2387925"/>
            <a:ext cx="38166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winner is:</a:t>
            </a:r>
            <a:endParaRPr/>
          </a:p>
        </p:txBody>
      </p:sp>
      <p:sp>
        <p:nvSpPr>
          <p:cNvPr id="239" name="Google Shape;239;p44"/>
          <p:cNvSpPr txBox="1"/>
          <p:nvPr>
            <p:ph idx="1" type="subTitle"/>
          </p:nvPr>
        </p:nvSpPr>
        <p:spPr>
          <a:xfrm>
            <a:off x="471645" y="2930825"/>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KMeans with 7 Clusters</a:t>
            </a:r>
            <a:endParaRPr/>
          </a:p>
        </p:txBody>
      </p:sp>
      <p:cxnSp>
        <p:nvCxnSpPr>
          <p:cNvPr id="240" name="Google Shape;240;p44"/>
          <p:cNvCxnSpPr/>
          <p:nvPr/>
        </p:nvCxnSpPr>
        <p:spPr>
          <a:xfrm>
            <a:off x="319725" y="2463472"/>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